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3" r:id="rId3"/>
    <p:sldId id="275" r:id="rId4"/>
    <p:sldId id="259" r:id="rId5"/>
    <p:sldId id="258" r:id="rId6"/>
    <p:sldId id="260" r:id="rId7"/>
    <p:sldId id="261" r:id="rId8"/>
    <p:sldId id="262" r:id="rId9"/>
    <p:sldId id="263" r:id="rId10"/>
    <p:sldId id="268" r:id="rId11"/>
    <p:sldId id="269" r:id="rId12"/>
    <p:sldId id="264" r:id="rId13"/>
    <p:sldId id="265" r:id="rId14"/>
    <p:sldId id="272" r:id="rId15"/>
    <p:sldId id="270" r:id="rId16"/>
    <p:sldId id="266" r:id="rId17"/>
    <p:sldId id="271" r:id="rId18"/>
    <p:sldId id="267"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61" autoAdjust="0"/>
    <p:restoredTop sz="94660"/>
  </p:normalViewPr>
  <p:slideViewPr>
    <p:cSldViewPr snapToGrid="0" showGuides="1">
      <p:cViewPr varScale="1">
        <p:scale>
          <a:sx n="108" d="100"/>
          <a:sy n="108" d="100"/>
        </p:scale>
        <p:origin x="480"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en-US"/>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a:p>
        </p:txBody>
      </p:sp>
      <p:sp>
        <p:nvSpPr>
          <p:cNvPr id="4" name="Datumsplatzhalter 3"/>
          <p:cNvSpPr>
            <a:spLocks noGrp="1"/>
          </p:cNvSpPr>
          <p:nvPr>
            <p:ph type="dt" sz="half" idx="10"/>
          </p:nvPr>
        </p:nvSpPr>
        <p:spPr/>
        <p:txBody>
          <a:bodyPr/>
          <a:lstStyle/>
          <a:p>
            <a:fld id="{635A4FE4-E18B-466B-A29A-67B33159F4AC}" type="datetimeFigureOut">
              <a:rPr lang="en-US" smtClean="0"/>
              <a:t>2/17/2025</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F659D7F6-AA0F-4042-8F10-3699047027A3}" type="slidenum">
              <a:rPr lang="en-US" smtClean="0"/>
              <a:t>‹Nr.›</a:t>
            </a:fld>
            <a:endParaRPr lang="en-US"/>
          </a:p>
        </p:txBody>
      </p:sp>
    </p:spTree>
    <p:extLst>
      <p:ext uri="{BB962C8B-B14F-4D97-AF65-F5344CB8AC3E}">
        <p14:creationId xmlns:p14="http://schemas.microsoft.com/office/powerpoint/2010/main" val="1664536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635A4FE4-E18B-466B-A29A-67B33159F4AC}" type="datetimeFigureOut">
              <a:rPr lang="en-US" smtClean="0"/>
              <a:t>2/17/2025</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F659D7F6-AA0F-4042-8F10-3699047027A3}" type="slidenum">
              <a:rPr lang="en-US" smtClean="0"/>
              <a:t>‹Nr.›</a:t>
            </a:fld>
            <a:endParaRPr lang="en-US"/>
          </a:p>
        </p:txBody>
      </p:sp>
    </p:spTree>
    <p:extLst>
      <p:ext uri="{BB962C8B-B14F-4D97-AF65-F5344CB8AC3E}">
        <p14:creationId xmlns:p14="http://schemas.microsoft.com/office/powerpoint/2010/main" val="1389786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endParaRPr lang="en-US"/>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635A4FE4-E18B-466B-A29A-67B33159F4AC}" type="datetimeFigureOut">
              <a:rPr lang="en-US" smtClean="0"/>
              <a:t>2/17/2025</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F659D7F6-AA0F-4042-8F10-3699047027A3}" type="slidenum">
              <a:rPr lang="en-US" smtClean="0"/>
              <a:t>‹Nr.›</a:t>
            </a:fld>
            <a:endParaRPr lang="en-US"/>
          </a:p>
        </p:txBody>
      </p:sp>
    </p:spTree>
    <p:extLst>
      <p:ext uri="{BB962C8B-B14F-4D97-AF65-F5344CB8AC3E}">
        <p14:creationId xmlns:p14="http://schemas.microsoft.com/office/powerpoint/2010/main" val="766034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elfolie">
    <p:spTree>
      <p:nvGrpSpPr>
        <p:cNvPr id="1" name=""/>
        <p:cNvGrpSpPr/>
        <p:nvPr/>
      </p:nvGrpSpPr>
      <p:grpSpPr>
        <a:xfrm>
          <a:off x="0" y="0"/>
          <a:ext cx="0" cy="0"/>
          <a:chOff x="0" y="0"/>
          <a:chExt cx="0" cy="0"/>
        </a:xfrm>
      </p:grpSpPr>
      <p:sp>
        <p:nvSpPr>
          <p:cNvPr id="14" name="Titel 13"/>
          <p:cNvSpPr>
            <a:spLocks noGrp="1"/>
          </p:cNvSpPr>
          <p:nvPr>
            <p:ph type="title"/>
          </p:nvPr>
        </p:nvSpPr>
        <p:spPr>
          <a:xfrm>
            <a:off x="687729" y="2132856"/>
            <a:ext cx="10992000" cy="1143000"/>
          </a:xfrm>
        </p:spPr>
        <p:txBody>
          <a:bodyPr/>
          <a:lstStyle>
            <a:lvl1pPr>
              <a:defRPr/>
            </a:lvl1pPr>
          </a:lstStyle>
          <a:p>
            <a:r>
              <a:rPr lang="en-US"/>
              <a:t>Click to edit Master title style</a:t>
            </a:r>
            <a:endParaRPr lang="de-CH" dirty="0"/>
          </a:p>
        </p:txBody>
      </p:sp>
      <p:sp>
        <p:nvSpPr>
          <p:cNvPr id="3" name="Textplatzhalter 2"/>
          <p:cNvSpPr>
            <a:spLocks noGrp="1"/>
          </p:cNvSpPr>
          <p:nvPr>
            <p:ph type="body" sz="quarter" idx="13" hasCustomPrompt="1"/>
          </p:nvPr>
        </p:nvSpPr>
        <p:spPr>
          <a:xfrm>
            <a:off x="687728" y="3356992"/>
            <a:ext cx="10992000" cy="806450"/>
          </a:xfrm>
        </p:spPr>
        <p:txBody>
          <a:bodyPr anchor="t">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de-DE" dirty="0"/>
              <a:t>Untertitel</a:t>
            </a:r>
          </a:p>
        </p:txBody>
      </p:sp>
      <p:sp>
        <p:nvSpPr>
          <p:cNvPr id="10" name="Textplatzhalter 9"/>
          <p:cNvSpPr>
            <a:spLocks noGrp="1"/>
          </p:cNvSpPr>
          <p:nvPr>
            <p:ph type="body" sz="quarter" idx="14" hasCustomPrompt="1"/>
          </p:nvPr>
        </p:nvSpPr>
        <p:spPr>
          <a:xfrm>
            <a:off x="687729" y="4221089"/>
            <a:ext cx="10992000" cy="504825"/>
          </a:xfrm>
        </p:spPr>
        <p:txBody>
          <a:bodyPr anchor="t">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de-DE" dirty="0"/>
              <a:t>Autor</a:t>
            </a:r>
          </a:p>
        </p:txBody>
      </p:sp>
      <p:sp>
        <p:nvSpPr>
          <p:cNvPr id="5" name="Textfeld 4"/>
          <p:cNvSpPr txBox="1"/>
          <p:nvPr userDrawn="1"/>
        </p:nvSpPr>
        <p:spPr>
          <a:xfrm>
            <a:off x="7346950" y="0"/>
            <a:ext cx="4881657" cy="292388"/>
          </a:xfrm>
          <a:prstGeom prst="rect">
            <a:avLst/>
          </a:prstGeom>
          <a:noFill/>
        </p:spPr>
        <p:txBody>
          <a:bodyPr wrap="none" rtlCol="0">
            <a:spAutoFit/>
          </a:bodyPr>
          <a:lstStyle/>
          <a:p>
            <a:r>
              <a:rPr lang="de-CH" sz="1300" i="1" dirty="0"/>
              <a:t>Dr. A. Marchioro, Prof. F. Nüesch, Optical Properties of Materials 2024</a:t>
            </a:r>
            <a:endParaRPr lang="en-US" sz="1300" i="1" dirty="0"/>
          </a:p>
        </p:txBody>
      </p:sp>
    </p:spTree>
    <p:extLst>
      <p:ext uri="{BB962C8B-B14F-4D97-AF65-F5344CB8AC3E}">
        <p14:creationId xmlns:p14="http://schemas.microsoft.com/office/powerpoint/2010/main" val="1491732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635A4FE4-E18B-466B-A29A-67B33159F4AC}" type="datetimeFigureOut">
              <a:rPr lang="en-US" smtClean="0"/>
              <a:t>2/17/2025</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F659D7F6-AA0F-4042-8F10-3699047027A3}" type="slidenum">
              <a:rPr lang="en-US" smtClean="0"/>
              <a:t>‹Nr.›</a:t>
            </a:fld>
            <a:endParaRPr lang="en-US"/>
          </a:p>
        </p:txBody>
      </p:sp>
    </p:spTree>
    <p:extLst>
      <p:ext uri="{BB962C8B-B14F-4D97-AF65-F5344CB8AC3E}">
        <p14:creationId xmlns:p14="http://schemas.microsoft.com/office/powerpoint/2010/main" val="2399072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en-US"/>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635A4FE4-E18B-466B-A29A-67B33159F4AC}" type="datetimeFigureOut">
              <a:rPr lang="en-US" smtClean="0"/>
              <a:t>2/17/2025</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F659D7F6-AA0F-4042-8F10-3699047027A3}" type="slidenum">
              <a:rPr lang="en-US" smtClean="0"/>
              <a:t>‹Nr.›</a:t>
            </a:fld>
            <a:endParaRPr lang="en-US"/>
          </a:p>
        </p:txBody>
      </p:sp>
    </p:spTree>
    <p:extLst>
      <p:ext uri="{BB962C8B-B14F-4D97-AF65-F5344CB8AC3E}">
        <p14:creationId xmlns:p14="http://schemas.microsoft.com/office/powerpoint/2010/main" val="2131187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p:cNvSpPr>
            <a:spLocks noGrp="1"/>
          </p:cNvSpPr>
          <p:nvPr>
            <p:ph type="dt" sz="half" idx="10"/>
          </p:nvPr>
        </p:nvSpPr>
        <p:spPr/>
        <p:txBody>
          <a:bodyPr/>
          <a:lstStyle/>
          <a:p>
            <a:fld id="{635A4FE4-E18B-466B-A29A-67B33159F4AC}" type="datetimeFigureOut">
              <a:rPr lang="en-US" smtClean="0"/>
              <a:t>2/17/2025</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F659D7F6-AA0F-4042-8F10-3699047027A3}" type="slidenum">
              <a:rPr lang="en-US" smtClean="0"/>
              <a:t>‹Nr.›</a:t>
            </a:fld>
            <a:endParaRPr lang="en-US"/>
          </a:p>
        </p:txBody>
      </p:sp>
    </p:spTree>
    <p:extLst>
      <p:ext uri="{BB962C8B-B14F-4D97-AF65-F5344CB8AC3E}">
        <p14:creationId xmlns:p14="http://schemas.microsoft.com/office/powerpoint/2010/main" val="3369478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endParaRPr lang="en-US"/>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p:cNvSpPr>
            <a:spLocks noGrp="1"/>
          </p:cNvSpPr>
          <p:nvPr>
            <p:ph type="dt" sz="half" idx="10"/>
          </p:nvPr>
        </p:nvSpPr>
        <p:spPr/>
        <p:txBody>
          <a:bodyPr/>
          <a:lstStyle/>
          <a:p>
            <a:fld id="{635A4FE4-E18B-466B-A29A-67B33159F4AC}" type="datetimeFigureOut">
              <a:rPr lang="en-US" smtClean="0"/>
              <a:t>2/17/2025</a:t>
            </a:fld>
            <a:endParaRPr lang="en-US"/>
          </a:p>
        </p:txBody>
      </p:sp>
      <p:sp>
        <p:nvSpPr>
          <p:cNvPr id="8" name="Fußzeilenplatzhalter 7"/>
          <p:cNvSpPr>
            <a:spLocks noGrp="1"/>
          </p:cNvSpPr>
          <p:nvPr>
            <p:ph type="ftr" sz="quarter" idx="11"/>
          </p:nvPr>
        </p:nvSpPr>
        <p:spPr/>
        <p:txBody>
          <a:bodyPr/>
          <a:lstStyle/>
          <a:p>
            <a:endParaRPr lang="en-US"/>
          </a:p>
        </p:txBody>
      </p:sp>
      <p:sp>
        <p:nvSpPr>
          <p:cNvPr id="9" name="Foliennummernplatzhalter 8"/>
          <p:cNvSpPr>
            <a:spLocks noGrp="1"/>
          </p:cNvSpPr>
          <p:nvPr>
            <p:ph type="sldNum" sz="quarter" idx="12"/>
          </p:nvPr>
        </p:nvSpPr>
        <p:spPr/>
        <p:txBody>
          <a:bodyPr/>
          <a:lstStyle/>
          <a:p>
            <a:fld id="{F659D7F6-AA0F-4042-8F10-3699047027A3}" type="slidenum">
              <a:rPr lang="en-US" smtClean="0"/>
              <a:t>‹Nr.›</a:t>
            </a:fld>
            <a:endParaRPr lang="en-US"/>
          </a:p>
        </p:txBody>
      </p:sp>
    </p:spTree>
    <p:extLst>
      <p:ext uri="{BB962C8B-B14F-4D97-AF65-F5344CB8AC3E}">
        <p14:creationId xmlns:p14="http://schemas.microsoft.com/office/powerpoint/2010/main" val="3285783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635A4FE4-E18B-466B-A29A-67B33159F4AC}" type="datetimeFigureOut">
              <a:rPr lang="en-US" smtClean="0"/>
              <a:t>2/17/2025</a:t>
            </a:fld>
            <a:endParaRPr lang="en-US"/>
          </a:p>
        </p:txBody>
      </p:sp>
      <p:sp>
        <p:nvSpPr>
          <p:cNvPr id="4" name="Fußzeilenplatzhalter 3"/>
          <p:cNvSpPr>
            <a:spLocks noGrp="1"/>
          </p:cNvSpPr>
          <p:nvPr>
            <p:ph type="ftr" sz="quarter" idx="11"/>
          </p:nvPr>
        </p:nvSpPr>
        <p:spPr/>
        <p:txBody>
          <a:bodyPr/>
          <a:lstStyle/>
          <a:p>
            <a:endParaRPr lang="en-US"/>
          </a:p>
        </p:txBody>
      </p:sp>
      <p:sp>
        <p:nvSpPr>
          <p:cNvPr id="5" name="Foliennummernplatzhalter 4"/>
          <p:cNvSpPr>
            <a:spLocks noGrp="1"/>
          </p:cNvSpPr>
          <p:nvPr>
            <p:ph type="sldNum" sz="quarter" idx="12"/>
          </p:nvPr>
        </p:nvSpPr>
        <p:spPr/>
        <p:txBody>
          <a:bodyPr/>
          <a:lstStyle/>
          <a:p>
            <a:fld id="{F659D7F6-AA0F-4042-8F10-3699047027A3}" type="slidenum">
              <a:rPr lang="en-US" smtClean="0"/>
              <a:t>‹Nr.›</a:t>
            </a:fld>
            <a:endParaRPr lang="en-US"/>
          </a:p>
        </p:txBody>
      </p:sp>
    </p:spTree>
    <p:extLst>
      <p:ext uri="{BB962C8B-B14F-4D97-AF65-F5344CB8AC3E}">
        <p14:creationId xmlns:p14="http://schemas.microsoft.com/office/powerpoint/2010/main" val="4112861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35A4FE4-E18B-466B-A29A-67B33159F4AC}" type="datetimeFigureOut">
              <a:rPr lang="en-US" smtClean="0"/>
              <a:t>2/17/2025</a:t>
            </a:fld>
            <a:endParaRPr lang="en-US"/>
          </a:p>
        </p:txBody>
      </p:sp>
      <p:sp>
        <p:nvSpPr>
          <p:cNvPr id="3" name="Fußzeilenplatzhalter 2"/>
          <p:cNvSpPr>
            <a:spLocks noGrp="1"/>
          </p:cNvSpPr>
          <p:nvPr>
            <p:ph type="ftr" sz="quarter" idx="11"/>
          </p:nvPr>
        </p:nvSpPr>
        <p:spPr/>
        <p:txBody>
          <a:bodyPr/>
          <a:lstStyle/>
          <a:p>
            <a:endParaRPr lang="en-US"/>
          </a:p>
        </p:txBody>
      </p:sp>
      <p:sp>
        <p:nvSpPr>
          <p:cNvPr id="4" name="Foliennummernplatzhalter 3"/>
          <p:cNvSpPr>
            <a:spLocks noGrp="1"/>
          </p:cNvSpPr>
          <p:nvPr>
            <p:ph type="sldNum" sz="quarter" idx="12"/>
          </p:nvPr>
        </p:nvSpPr>
        <p:spPr/>
        <p:txBody>
          <a:bodyPr/>
          <a:lstStyle/>
          <a:p>
            <a:fld id="{F659D7F6-AA0F-4042-8F10-3699047027A3}" type="slidenum">
              <a:rPr lang="en-US" smtClean="0"/>
              <a:t>‹Nr.›</a:t>
            </a:fld>
            <a:endParaRPr lang="en-US"/>
          </a:p>
        </p:txBody>
      </p:sp>
    </p:spTree>
    <p:extLst>
      <p:ext uri="{BB962C8B-B14F-4D97-AF65-F5344CB8AC3E}">
        <p14:creationId xmlns:p14="http://schemas.microsoft.com/office/powerpoint/2010/main" val="424587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635A4FE4-E18B-466B-A29A-67B33159F4AC}" type="datetimeFigureOut">
              <a:rPr lang="en-US" smtClean="0"/>
              <a:t>2/17/2025</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F659D7F6-AA0F-4042-8F10-3699047027A3}" type="slidenum">
              <a:rPr lang="en-US" smtClean="0"/>
              <a:t>‹Nr.›</a:t>
            </a:fld>
            <a:endParaRPr lang="en-US"/>
          </a:p>
        </p:txBody>
      </p:sp>
    </p:spTree>
    <p:extLst>
      <p:ext uri="{BB962C8B-B14F-4D97-AF65-F5344CB8AC3E}">
        <p14:creationId xmlns:p14="http://schemas.microsoft.com/office/powerpoint/2010/main" val="1215808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635A4FE4-E18B-466B-A29A-67B33159F4AC}" type="datetimeFigureOut">
              <a:rPr lang="en-US" smtClean="0"/>
              <a:t>2/17/2025</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F659D7F6-AA0F-4042-8F10-3699047027A3}" type="slidenum">
              <a:rPr lang="en-US" smtClean="0"/>
              <a:t>‹Nr.›</a:t>
            </a:fld>
            <a:endParaRPr lang="en-US"/>
          </a:p>
        </p:txBody>
      </p:sp>
    </p:spTree>
    <p:extLst>
      <p:ext uri="{BB962C8B-B14F-4D97-AF65-F5344CB8AC3E}">
        <p14:creationId xmlns:p14="http://schemas.microsoft.com/office/powerpoint/2010/main" val="2955433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en-US"/>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5A4FE4-E18B-466B-A29A-67B33159F4AC}" type="datetimeFigureOut">
              <a:rPr lang="en-US" smtClean="0"/>
              <a:t>2/17/2025</a:t>
            </a:fld>
            <a:endParaRPr lang="en-US"/>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59D7F6-AA0F-4042-8F10-3699047027A3}" type="slidenum">
              <a:rPr lang="en-US" smtClean="0"/>
              <a:t>‹Nr.›</a:t>
            </a:fld>
            <a:endParaRPr lang="en-US"/>
          </a:p>
        </p:txBody>
      </p:sp>
      <p:sp>
        <p:nvSpPr>
          <p:cNvPr id="7" name="Textfeld 6"/>
          <p:cNvSpPr txBox="1"/>
          <p:nvPr userDrawn="1"/>
        </p:nvSpPr>
        <p:spPr>
          <a:xfrm>
            <a:off x="7346950" y="0"/>
            <a:ext cx="4881657" cy="292388"/>
          </a:xfrm>
          <a:prstGeom prst="rect">
            <a:avLst/>
          </a:prstGeom>
          <a:noFill/>
        </p:spPr>
        <p:txBody>
          <a:bodyPr wrap="none" rtlCol="0">
            <a:spAutoFit/>
          </a:bodyPr>
          <a:lstStyle/>
          <a:p>
            <a:r>
              <a:rPr lang="de-CH" sz="1300" i="1" dirty="0"/>
              <a:t>Dr. A. Marchioro, Prof. F. Nüesch, Optical Properties of Materials 2025</a:t>
            </a:r>
            <a:endParaRPr lang="en-US" sz="1300" i="1" dirty="0"/>
          </a:p>
        </p:txBody>
      </p:sp>
      <p:sp>
        <p:nvSpPr>
          <p:cNvPr id="8" name="Foliennummernplatzhalter 5"/>
          <p:cNvSpPr txBox="1">
            <a:spLocks/>
          </p:cNvSpPr>
          <p:nvPr userDrawn="1"/>
        </p:nvSpPr>
        <p:spPr>
          <a:xfrm>
            <a:off x="11671300" y="6492875"/>
            <a:ext cx="520700"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CD0311-1378-47D7-935A-01DD5A032BA8}" type="slidenum">
              <a:rPr lang="en-US" smtClean="0"/>
              <a:pPr/>
              <a:t>‹Nr.›</a:t>
            </a:fld>
            <a:endParaRPr lang="en-US" dirty="0"/>
          </a:p>
        </p:txBody>
      </p:sp>
    </p:spTree>
    <p:extLst>
      <p:ext uri="{BB962C8B-B14F-4D97-AF65-F5344CB8AC3E}">
        <p14:creationId xmlns:p14="http://schemas.microsoft.com/office/powerpoint/2010/main" val="2667253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31215"/>
            <a:ext cx="9144000" cy="1860271"/>
          </a:xfrm>
          <a:solidFill>
            <a:schemeClr val="bg1">
              <a:alpha val="65000"/>
            </a:schemeClr>
          </a:solidFill>
        </p:spPr>
        <p:txBody>
          <a:bodyPr/>
          <a:lstStyle/>
          <a:p>
            <a:r>
              <a:rPr lang="en-US" dirty="0"/>
              <a:t>Optical Properties of Materials</a:t>
            </a:r>
          </a:p>
        </p:txBody>
      </p:sp>
      <p:sp>
        <p:nvSpPr>
          <p:cNvPr id="3" name="Untertitel 2"/>
          <p:cNvSpPr>
            <a:spLocks noGrp="1"/>
          </p:cNvSpPr>
          <p:nvPr>
            <p:ph type="subTitle" idx="1"/>
          </p:nvPr>
        </p:nvSpPr>
        <p:spPr>
          <a:xfrm>
            <a:off x="2488652" y="4334291"/>
            <a:ext cx="7214696" cy="891759"/>
          </a:xfrm>
          <a:solidFill>
            <a:schemeClr val="bg1">
              <a:alpha val="65000"/>
            </a:schemeClr>
          </a:solidFill>
        </p:spPr>
        <p:txBody>
          <a:bodyPr>
            <a:normAutofit/>
          </a:bodyPr>
          <a:lstStyle/>
          <a:p>
            <a:pPr algn="l"/>
            <a:r>
              <a:rPr lang="en-US" dirty="0"/>
              <a:t>A lecture given by Dr. A. Marchioro and Prof. F. A. Nüesch</a:t>
            </a:r>
          </a:p>
          <a:p>
            <a:pPr algn="l"/>
            <a:r>
              <a:rPr lang="en-US" dirty="0"/>
              <a:t>Assistants: </a:t>
            </a:r>
            <a:r>
              <a:rPr lang="de-CH" dirty="0"/>
              <a:t>Viktor </a:t>
            </a:r>
            <a:r>
              <a:rPr lang="de-CH" dirty="0" err="1"/>
              <a:t>Vorobev</a:t>
            </a:r>
            <a:r>
              <a:rPr lang="de-CH" dirty="0"/>
              <a:t> </a:t>
            </a:r>
            <a:r>
              <a:rPr lang="en-US" dirty="0"/>
              <a:t>and Mischa Flór</a:t>
            </a:r>
          </a:p>
        </p:txBody>
      </p:sp>
      <p:pic>
        <p:nvPicPr>
          <p:cNvPr id="7" name="Grafik 6"/>
          <p:cNvPicPr>
            <a:picLocks noChangeAspect="1"/>
          </p:cNvPicPr>
          <p:nvPr/>
        </p:nvPicPr>
        <p:blipFill>
          <a:blip r:embed="rId2"/>
          <a:stretch>
            <a:fillRect/>
          </a:stretch>
        </p:blipFill>
        <p:spPr>
          <a:xfrm>
            <a:off x="9798598" y="5760247"/>
            <a:ext cx="1784710" cy="517866"/>
          </a:xfrm>
          <a:prstGeom prst="rect">
            <a:avLst/>
          </a:prstGeom>
        </p:spPr>
      </p:pic>
      <p:sp>
        <p:nvSpPr>
          <p:cNvPr id="8" name="Textfeld 7"/>
          <p:cNvSpPr txBox="1"/>
          <p:nvPr/>
        </p:nvSpPr>
        <p:spPr>
          <a:xfrm>
            <a:off x="5315177" y="3244334"/>
            <a:ext cx="2018501" cy="461665"/>
          </a:xfrm>
          <a:prstGeom prst="rect">
            <a:avLst/>
          </a:prstGeom>
          <a:solidFill>
            <a:schemeClr val="bg1">
              <a:alpha val="65000"/>
            </a:schemeClr>
          </a:solidFill>
        </p:spPr>
        <p:txBody>
          <a:bodyPr wrap="none" rtlCol="0">
            <a:spAutoFit/>
          </a:bodyPr>
          <a:lstStyle/>
          <a:p>
            <a:r>
              <a:rPr lang="en-US" sz="2400" dirty="0"/>
              <a:t>EPFL  MSE-482</a:t>
            </a:r>
          </a:p>
        </p:txBody>
      </p:sp>
    </p:spTree>
    <p:extLst>
      <p:ext uri="{BB962C8B-B14F-4D97-AF65-F5344CB8AC3E}">
        <p14:creationId xmlns:p14="http://schemas.microsoft.com/office/powerpoint/2010/main" val="3797185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1830261" y="1649084"/>
            <a:ext cx="8531478" cy="4447264"/>
          </a:xfrm>
          <a:prstGeom prst="rect">
            <a:avLst/>
          </a:prstGeom>
        </p:spPr>
      </p:pic>
      <p:sp>
        <p:nvSpPr>
          <p:cNvPr id="6" name="Rechteck 5"/>
          <p:cNvSpPr/>
          <p:nvPr/>
        </p:nvSpPr>
        <p:spPr>
          <a:xfrm>
            <a:off x="539368" y="528843"/>
            <a:ext cx="3728393" cy="461665"/>
          </a:xfrm>
          <a:prstGeom prst="rect">
            <a:avLst/>
          </a:prstGeom>
        </p:spPr>
        <p:txBody>
          <a:bodyPr wrap="none">
            <a:spAutoFit/>
          </a:bodyPr>
          <a:lstStyle/>
          <a:p>
            <a:r>
              <a:rPr lang="en-US" sz="2400" dirty="0"/>
              <a:t>Stress induced birefringence</a:t>
            </a:r>
          </a:p>
        </p:txBody>
      </p:sp>
    </p:spTree>
    <p:extLst>
      <p:ext uri="{BB962C8B-B14F-4D97-AF65-F5344CB8AC3E}">
        <p14:creationId xmlns:p14="http://schemas.microsoft.com/office/powerpoint/2010/main" val="3456141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2327564" y="1762097"/>
            <a:ext cx="7100879" cy="3817525"/>
          </a:xfrm>
          <a:prstGeom prst="rect">
            <a:avLst/>
          </a:prstGeom>
        </p:spPr>
      </p:pic>
      <p:sp>
        <p:nvSpPr>
          <p:cNvPr id="5" name="Textfeld 4"/>
          <p:cNvSpPr txBox="1"/>
          <p:nvPr/>
        </p:nvSpPr>
        <p:spPr>
          <a:xfrm>
            <a:off x="527900" y="405352"/>
            <a:ext cx="2963825" cy="461665"/>
          </a:xfrm>
          <a:prstGeom prst="rect">
            <a:avLst/>
          </a:prstGeom>
          <a:noFill/>
        </p:spPr>
        <p:txBody>
          <a:bodyPr wrap="none" rtlCol="0">
            <a:spAutoFit/>
          </a:bodyPr>
          <a:lstStyle/>
          <a:p>
            <a:r>
              <a:rPr lang="de-CH" sz="2400" dirty="0" err="1"/>
              <a:t>Antireflective</a:t>
            </a:r>
            <a:r>
              <a:rPr lang="de-CH" sz="2400" dirty="0"/>
              <a:t> </a:t>
            </a:r>
            <a:r>
              <a:rPr lang="de-CH" sz="2400" dirty="0" err="1"/>
              <a:t>coatings</a:t>
            </a:r>
            <a:endParaRPr lang="en-US" sz="2400" dirty="0"/>
          </a:p>
        </p:txBody>
      </p:sp>
    </p:spTree>
    <p:extLst>
      <p:ext uri="{BB962C8B-B14F-4D97-AF65-F5344CB8AC3E}">
        <p14:creationId xmlns:p14="http://schemas.microsoft.com/office/powerpoint/2010/main" val="1348608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527900" y="405352"/>
            <a:ext cx="1036822" cy="461665"/>
          </a:xfrm>
          <a:prstGeom prst="rect">
            <a:avLst/>
          </a:prstGeom>
          <a:noFill/>
        </p:spPr>
        <p:txBody>
          <a:bodyPr wrap="none" rtlCol="0">
            <a:spAutoFit/>
          </a:bodyPr>
          <a:lstStyle/>
          <a:p>
            <a:r>
              <a:rPr lang="en-US" sz="2400" dirty="0"/>
              <a:t>Metals</a:t>
            </a:r>
          </a:p>
        </p:txBody>
      </p:sp>
      <p:sp>
        <p:nvSpPr>
          <p:cNvPr id="6" name="Rechteck 5"/>
          <p:cNvSpPr/>
          <p:nvPr/>
        </p:nvSpPr>
        <p:spPr>
          <a:xfrm>
            <a:off x="527900" y="1436759"/>
            <a:ext cx="3840900" cy="923330"/>
          </a:xfrm>
          <a:prstGeom prst="rect">
            <a:avLst/>
          </a:prstGeom>
        </p:spPr>
        <p:txBody>
          <a:bodyPr wrap="square">
            <a:spAutoFit/>
          </a:bodyPr>
          <a:lstStyle/>
          <a:p>
            <a:r>
              <a:rPr lang="en-US" dirty="0"/>
              <a:t>Metals have mirror-like reflection for smooth surfaces, but are dark grey powders when grinded.</a:t>
            </a:r>
          </a:p>
        </p:txBody>
      </p:sp>
      <p:pic>
        <p:nvPicPr>
          <p:cNvPr id="14" name="Grafik 13"/>
          <p:cNvPicPr>
            <a:picLocks noChangeAspect="1"/>
          </p:cNvPicPr>
          <p:nvPr/>
        </p:nvPicPr>
        <p:blipFill>
          <a:blip r:embed="rId2"/>
          <a:stretch>
            <a:fillRect/>
          </a:stretch>
        </p:blipFill>
        <p:spPr>
          <a:xfrm>
            <a:off x="7137419" y="4274418"/>
            <a:ext cx="3844616" cy="2583582"/>
          </a:xfrm>
          <a:prstGeom prst="rect">
            <a:avLst/>
          </a:prstGeom>
        </p:spPr>
      </p:pic>
      <p:pic>
        <p:nvPicPr>
          <p:cNvPr id="15" name="Grafik 14"/>
          <p:cNvPicPr>
            <a:picLocks noChangeAspect="1"/>
          </p:cNvPicPr>
          <p:nvPr/>
        </p:nvPicPr>
        <p:blipFill>
          <a:blip r:embed="rId3"/>
          <a:stretch>
            <a:fillRect/>
          </a:stretch>
        </p:blipFill>
        <p:spPr>
          <a:xfrm>
            <a:off x="6947476" y="405352"/>
            <a:ext cx="3932959" cy="3932959"/>
          </a:xfrm>
          <a:prstGeom prst="rect">
            <a:avLst/>
          </a:prstGeom>
        </p:spPr>
      </p:pic>
      <p:sp>
        <p:nvSpPr>
          <p:cNvPr id="16" name="Textfeld 15"/>
          <p:cNvSpPr txBox="1"/>
          <p:nvPr/>
        </p:nvSpPr>
        <p:spPr>
          <a:xfrm>
            <a:off x="6474824" y="4338311"/>
            <a:ext cx="1135247" cy="369332"/>
          </a:xfrm>
          <a:prstGeom prst="rect">
            <a:avLst/>
          </a:prstGeom>
          <a:noFill/>
        </p:spPr>
        <p:txBody>
          <a:bodyPr wrap="none" rtlCol="0">
            <a:spAutoFit/>
          </a:bodyPr>
          <a:lstStyle/>
          <a:p>
            <a:r>
              <a:rPr lang="en-US" dirty="0"/>
              <a:t>aluminum</a:t>
            </a:r>
          </a:p>
        </p:txBody>
      </p:sp>
      <p:pic>
        <p:nvPicPr>
          <p:cNvPr id="2" name="Grafik 1"/>
          <p:cNvPicPr>
            <a:picLocks noChangeAspect="1"/>
          </p:cNvPicPr>
          <p:nvPr/>
        </p:nvPicPr>
        <p:blipFill>
          <a:blip r:embed="rId4"/>
          <a:stretch>
            <a:fillRect/>
          </a:stretch>
        </p:blipFill>
        <p:spPr>
          <a:xfrm>
            <a:off x="626359" y="3429000"/>
            <a:ext cx="3880986" cy="2567422"/>
          </a:xfrm>
          <a:prstGeom prst="rect">
            <a:avLst/>
          </a:prstGeom>
        </p:spPr>
      </p:pic>
    </p:spTree>
    <p:extLst>
      <p:ext uri="{BB962C8B-B14F-4D97-AF65-F5344CB8AC3E}">
        <p14:creationId xmlns:p14="http://schemas.microsoft.com/office/powerpoint/2010/main" val="19222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527900" y="405352"/>
            <a:ext cx="2183996" cy="461665"/>
          </a:xfrm>
          <a:prstGeom prst="rect">
            <a:avLst/>
          </a:prstGeom>
          <a:noFill/>
        </p:spPr>
        <p:txBody>
          <a:bodyPr wrap="none" rtlCol="0">
            <a:spAutoFit/>
          </a:bodyPr>
          <a:lstStyle/>
          <a:p>
            <a:r>
              <a:rPr lang="en-US" sz="2400" dirty="0"/>
              <a:t>Semiconductors</a:t>
            </a:r>
          </a:p>
        </p:txBody>
      </p:sp>
      <p:sp>
        <p:nvSpPr>
          <p:cNvPr id="6" name="Rechteck 5"/>
          <p:cNvSpPr/>
          <p:nvPr/>
        </p:nvSpPr>
        <p:spPr>
          <a:xfrm>
            <a:off x="527900" y="965985"/>
            <a:ext cx="5517300" cy="923330"/>
          </a:xfrm>
          <a:prstGeom prst="rect">
            <a:avLst/>
          </a:prstGeom>
        </p:spPr>
        <p:txBody>
          <a:bodyPr wrap="square">
            <a:spAutoFit/>
          </a:bodyPr>
          <a:lstStyle/>
          <a:p>
            <a:r>
              <a:rPr lang="en-US" dirty="0"/>
              <a:t>Silicon wafers absorb a large range of the solar photons and are used in PV. Silicon ingots can </a:t>
            </a:r>
            <a:r>
              <a:rPr lang="en-US"/>
              <a:t>be inspected </a:t>
            </a:r>
            <a:r>
              <a:rPr lang="en-US" dirty="0"/>
              <a:t>using NIR light. </a:t>
            </a:r>
          </a:p>
        </p:txBody>
      </p:sp>
      <p:pic>
        <p:nvPicPr>
          <p:cNvPr id="7" name="Grafik 6"/>
          <p:cNvPicPr>
            <a:picLocks noChangeAspect="1"/>
          </p:cNvPicPr>
          <p:nvPr/>
        </p:nvPicPr>
        <p:blipFill>
          <a:blip r:embed="rId2"/>
          <a:stretch>
            <a:fillRect/>
          </a:stretch>
        </p:blipFill>
        <p:spPr>
          <a:xfrm>
            <a:off x="527900" y="3540701"/>
            <a:ext cx="5409888" cy="2948999"/>
          </a:xfrm>
          <a:prstGeom prst="rect">
            <a:avLst/>
          </a:prstGeom>
        </p:spPr>
      </p:pic>
      <p:pic>
        <p:nvPicPr>
          <p:cNvPr id="1026" name="Picture 2" descr="NeON® 2 Series | Solar Panels for Home | LG US Sol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9200" y="416900"/>
            <a:ext cx="6072800" cy="607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541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497733" y="384625"/>
            <a:ext cx="10500946" cy="830997"/>
          </a:xfrm>
          <a:prstGeom prst="rect">
            <a:avLst/>
          </a:prstGeom>
          <a:noFill/>
        </p:spPr>
        <p:txBody>
          <a:bodyPr wrap="square" rtlCol="0">
            <a:spAutoFit/>
          </a:bodyPr>
          <a:lstStyle/>
          <a:p>
            <a:r>
              <a:rPr lang="en-US" sz="2400" dirty="0"/>
              <a:t>Lycurgus Cup: A piece of ancient roman nanotechnology (this glass contains 50 nm Ag and Au particles)</a:t>
            </a:r>
          </a:p>
        </p:txBody>
      </p:sp>
      <p:pic>
        <p:nvPicPr>
          <p:cNvPr id="4100" name="Picture 4" descr="https://aestheticwild.files.wordpress.com/2013/08/lycurgus-cup-1200x792.jpg?w=4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1225" y="1636711"/>
            <a:ext cx="6861675" cy="4522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252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nisenet.org/sites/default/files/images/flasks-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8376" y="1714908"/>
            <a:ext cx="7832862" cy="4094450"/>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527900" y="391064"/>
            <a:ext cx="7230313" cy="461665"/>
          </a:xfrm>
          <a:prstGeom prst="rect">
            <a:avLst/>
          </a:prstGeom>
          <a:noFill/>
        </p:spPr>
        <p:txBody>
          <a:bodyPr wrap="none" rtlCol="0">
            <a:spAutoFit/>
          </a:bodyPr>
          <a:lstStyle/>
          <a:p>
            <a:r>
              <a:rPr lang="en-US" sz="2400" dirty="0"/>
              <a:t>Quantum dots: tuning emission color with particle size</a:t>
            </a:r>
          </a:p>
        </p:txBody>
      </p:sp>
      <p:sp>
        <p:nvSpPr>
          <p:cNvPr id="2" name="Rechteck 1"/>
          <p:cNvSpPr/>
          <p:nvPr/>
        </p:nvSpPr>
        <p:spPr>
          <a:xfrm>
            <a:off x="7091494" y="6130409"/>
            <a:ext cx="2809744" cy="369332"/>
          </a:xfrm>
          <a:prstGeom prst="rect">
            <a:avLst/>
          </a:prstGeom>
        </p:spPr>
        <p:txBody>
          <a:bodyPr wrap="none">
            <a:spAutoFit/>
          </a:bodyPr>
          <a:lstStyle/>
          <a:p>
            <a:r>
              <a:rPr lang="en-US" dirty="0"/>
              <a:t>2 nm to 7 nm </a:t>
            </a:r>
            <a:r>
              <a:rPr lang="en-US" dirty="0" err="1"/>
              <a:t>CdSe</a:t>
            </a:r>
            <a:r>
              <a:rPr lang="en-US" dirty="0"/>
              <a:t> particles</a:t>
            </a:r>
            <a:endParaRPr lang="de-CH" dirty="0"/>
          </a:p>
        </p:txBody>
      </p:sp>
    </p:spTree>
    <p:extLst>
      <p:ext uri="{BB962C8B-B14F-4D97-AF65-F5344CB8AC3E}">
        <p14:creationId xmlns:p14="http://schemas.microsoft.com/office/powerpoint/2010/main" val="3731943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lexible Packaging Inks: Surface Printing &amp;amp; Lamination Inks - Maha  Chemicals | Specialty Chemicals &amp;amp; Industrial Solu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817" y="1593935"/>
            <a:ext cx="7601527" cy="4996402"/>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527900" y="405352"/>
            <a:ext cx="1898277" cy="461665"/>
          </a:xfrm>
          <a:prstGeom prst="rect">
            <a:avLst/>
          </a:prstGeom>
          <a:noFill/>
        </p:spPr>
        <p:txBody>
          <a:bodyPr wrap="none" rtlCol="0">
            <a:spAutoFit/>
          </a:bodyPr>
          <a:lstStyle/>
          <a:p>
            <a:r>
              <a:rPr lang="en-US" sz="2400" dirty="0"/>
              <a:t>Synthetic inks</a:t>
            </a:r>
          </a:p>
        </p:txBody>
      </p:sp>
      <p:sp>
        <p:nvSpPr>
          <p:cNvPr id="6" name="Rechteck 5"/>
          <p:cNvSpPr/>
          <p:nvPr/>
        </p:nvSpPr>
        <p:spPr>
          <a:xfrm>
            <a:off x="527900" y="965985"/>
            <a:ext cx="6639518" cy="369332"/>
          </a:xfrm>
          <a:prstGeom prst="rect">
            <a:avLst/>
          </a:prstGeom>
        </p:spPr>
        <p:txBody>
          <a:bodyPr wrap="square">
            <a:spAutoFit/>
          </a:bodyPr>
          <a:lstStyle/>
          <a:p>
            <a:r>
              <a:rPr lang="en-US" dirty="0"/>
              <a:t>Among the strongest light absorbers</a:t>
            </a:r>
          </a:p>
        </p:txBody>
      </p:sp>
    </p:spTree>
    <p:extLst>
      <p:ext uri="{BB962C8B-B14F-4D97-AF65-F5344CB8AC3E}">
        <p14:creationId xmlns:p14="http://schemas.microsoft.com/office/powerpoint/2010/main" val="2656300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730184" y="285750"/>
            <a:ext cx="8755349" cy="6285419"/>
          </a:xfrm>
          <a:prstGeom prst="rect">
            <a:avLst/>
          </a:prstGeom>
        </p:spPr>
      </p:pic>
      <p:sp>
        <p:nvSpPr>
          <p:cNvPr id="5" name="Textfeld 4"/>
          <p:cNvSpPr txBox="1"/>
          <p:nvPr/>
        </p:nvSpPr>
        <p:spPr>
          <a:xfrm>
            <a:off x="527900" y="405352"/>
            <a:ext cx="2404569" cy="461665"/>
          </a:xfrm>
          <a:prstGeom prst="rect">
            <a:avLst/>
          </a:prstGeom>
          <a:noFill/>
        </p:spPr>
        <p:txBody>
          <a:bodyPr wrap="none" rtlCol="0">
            <a:spAutoFit/>
          </a:bodyPr>
          <a:lstStyle/>
          <a:p>
            <a:r>
              <a:rPr lang="de-CH" sz="2400" dirty="0"/>
              <a:t>The </a:t>
            </a:r>
            <a:r>
              <a:rPr lang="de-CH" sz="2400" dirty="0" err="1"/>
              <a:t>world</a:t>
            </a:r>
            <a:r>
              <a:rPr lang="de-CH" sz="2400" dirty="0"/>
              <a:t> of </a:t>
            </a:r>
            <a:r>
              <a:rPr lang="de-CH" sz="2400" dirty="0" err="1"/>
              <a:t>dyes</a:t>
            </a:r>
            <a:endParaRPr lang="en-US" sz="2400" dirty="0"/>
          </a:p>
        </p:txBody>
      </p:sp>
      <p:sp>
        <p:nvSpPr>
          <p:cNvPr id="3" name="Rechteck 2"/>
          <p:cNvSpPr/>
          <p:nvPr/>
        </p:nvSpPr>
        <p:spPr>
          <a:xfrm>
            <a:off x="8413676" y="6123791"/>
            <a:ext cx="3887862" cy="461665"/>
          </a:xfrm>
          <a:prstGeom prst="rect">
            <a:avLst/>
          </a:prstGeom>
        </p:spPr>
        <p:txBody>
          <a:bodyPr wrap="square">
            <a:spAutoFit/>
          </a:bodyPr>
          <a:lstStyle/>
          <a:p>
            <a:r>
              <a:rPr lang="en-US" sz="1200" dirty="0" err="1">
                <a:latin typeface="CharisSIL"/>
              </a:rPr>
              <a:t>Tohamy</a:t>
            </a:r>
            <a:r>
              <a:rPr lang="en-US" sz="1200" dirty="0">
                <a:latin typeface="CharisSIL"/>
              </a:rPr>
              <a:t> et al., Ecotoxicology and Environmental Safety 231 (2022) 113160</a:t>
            </a:r>
            <a:endParaRPr lang="de-CH" sz="1200" dirty="0"/>
          </a:p>
        </p:txBody>
      </p:sp>
    </p:spTree>
    <p:extLst>
      <p:ext uri="{BB962C8B-B14F-4D97-AF65-F5344CB8AC3E}">
        <p14:creationId xmlns:p14="http://schemas.microsoft.com/office/powerpoint/2010/main" val="541865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1284419" y="1406750"/>
            <a:ext cx="8017163" cy="4860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Textfeld 4"/>
          <p:cNvSpPr txBox="1"/>
          <p:nvPr/>
        </p:nvSpPr>
        <p:spPr>
          <a:xfrm>
            <a:off x="527900" y="405352"/>
            <a:ext cx="5688737" cy="461665"/>
          </a:xfrm>
          <a:prstGeom prst="rect">
            <a:avLst/>
          </a:prstGeom>
          <a:noFill/>
        </p:spPr>
        <p:txBody>
          <a:bodyPr wrap="none" rtlCol="0">
            <a:spAutoFit/>
          </a:bodyPr>
          <a:lstStyle/>
          <a:p>
            <a:r>
              <a:rPr lang="de-CH" sz="2400" dirty="0" err="1"/>
              <a:t>Reflection</a:t>
            </a:r>
            <a:r>
              <a:rPr lang="de-CH" sz="2400" dirty="0"/>
              <a:t> and </a:t>
            </a:r>
            <a:r>
              <a:rPr lang="de-CH" sz="2400" dirty="0" err="1"/>
              <a:t>absorption</a:t>
            </a:r>
            <a:r>
              <a:rPr lang="de-CH" sz="2400" dirty="0"/>
              <a:t> in </a:t>
            </a:r>
            <a:r>
              <a:rPr lang="de-CH" sz="2400" dirty="0" err="1"/>
              <a:t>organic</a:t>
            </a:r>
            <a:r>
              <a:rPr lang="de-CH" sz="2400" dirty="0"/>
              <a:t> </a:t>
            </a:r>
            <a:r>
              <a:rPr lang="de-CH" sz="2400" dirty="0" err="1"/>
              <a:t>crystals</a:t>
            </a:r>
            <a:endParaRPr lang="en-US" sz="2400" dirty="0"/>
          </a:p>
        </p:txBody>
      </p:sp>
      <p:grpSp>
        <p:nvGrpSpPr>
          <p:cNvPr id="10" name="Gruppieren 9"/>
          <p:cNvGrpSpPr/>
          <p:nvPr/>
        </p:nvGrpSpPr>
        <p:grpSpPr>
          <a:xfrm>
            <a:off x="9859876" y="4749303"/>
            <a:ext cx="1801812" cy="1439061"/>
            <a:chOff x="1892733" y="5200072"/>
            <a:chExt cx="1801812" cy="1133764"/>
          </a:xfrm>
        </p:grpSpPr>
        <p:pic>
          <p:nvPicPr>
            <p:cNvPr id="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2733" y="5200072"/>
              <a:ext cx="1801812" cy="113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 name="Rectangle 17"/>
            <p:cNvSpPr>
              <a:spLocks noChangeArrowheads="1"/>
            </p:cNvSpPr>
            <p:nvPr/>
          </p:nvSpPr>
          <p:spPr bwMode="auto">
            <a:xfrm>
              <a:off x="2294456" y="5335933"/>
              <a:ext cx="439507" cy="187413"/>
            </a:xfrm>
            <a:prstGeom prst="rect">
              <a:avLst/>
            </a:prstGeom>
            <a:solidFill>
              <a:schemeClr val="bg1"/>
            </a:solidFill>
            <a:ln w="9525" algn="ctr">
              <a:solidFill>
                <a:schemeClr val="bg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de-DE"/>
            </a:p>
          </p:txBody>
        </p:sp>
      </p:grpSp>
      <p:sp>
        <p:nvSpPr>
          <p:cNvPr id="2" name="Textfeld 1"/>
          <p:cNvSpPr txBox="1"/>
          <p:nvPr/>
        </p:nvSpPr>
        <p:spPr>
          <a:xfrm>
            <a:off x="9653191" y="4281528"/>
            <a:ext cx="2171172" cy="369332"/>
          </a:xfrm>
          <a:prstGeom prst="rect">
            <a:avLst/>
          </a:prstGeom>
          <a:noFill/>
        </p:spPr>
        <p:txBody>
          <a:bodyPr wrap="none" rtlCol="0">
            <a:spAutoFit/>
          </a:bodyPr>
          <a:lstStyle/>
          <a:p>
            <a:r>
              <a:rPr lang="de-CH" dirty="0" err="1"/>
              <a:t>It</a:t>
            </a:r>
            <a:r>
              <a:rPr lang="de-CH" dirty="0"/>
              <a:t> </a:t>
            </a:r>
            <a:r>
              <a:rPr lang="de-CH" dirty="0" err="1"/>
              <a:t>is</a:t>
            </a:r>
            <a:r>
              <a:rPr lang="de-CH" dirty="0"/>
              <a:t> all the same </a:t>
            </a:r>
            <a:r>
              <a:rPr lang="de-CH" dirty="0" err="1"/>
              <a:t>dye</a:t>
            </a:r>
            <a:r>
              <a:rPr lang="de-CH" dirty="0"/>
              <a:t>!</a:t>
            </a:r>
            <a:endParaRPr lang="en-US" dirty="0"/>
          </a:p>
        </p:txBody>
      </p:sp>
    </p:spTree>
    <p:extLst>
      <p:ext uri="{BB962C8B-B14F-4D97-AF65-F5344CB8AC3E}">
        <p14:creationId xmlns:p14="http://schemas.microsoft.com/office/powerpoint/2010/main" val="1952381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1115341" y="1158221"/>
            <a:ext cx="10058400" cy="5214257"/>
          </a:xfrm>
          <a:prstGeom prst="rect">
            <a:avLst/>
          </a:prstGeom>
        </p:spPr>
      </p:pic>
      <p:sp>
        <p:nvSpPr>
          <p:cNvPr id="6" name="Textfeld 5"/>
          <p:cNvSpPr txBox="1"/>
          <p:nvPr/>
        </p:nvSpPr>
        <p:spPr>
          <a:xfrm>
            <a:off x="731100" y="405352"/>
            <a:ext cx="3392724" cy="461665"/>
          </a:xfrm>
          <a:prstGeom prst="rect">
            <a:avLst/>
          </a:prstGeom>
          <a:noFill/>
        </p:spPr>
        <p:txBody>
          <a:bodyPr wrap="none" rtlCol="0">
            <a:spAutoFit/>
          </a:bodyPr>
          <a:lstStyle/>
          <a:p>
            <a:r>
              <a:rPr lang="de-CH" sz="2400" dirty="0"/>
              <a:t>Light </a:t>
            </a:r>
            <a:r>
              <a:rPr lang="de-CH" sz="2400" dirty="0" err="1"/>
              <a:t>emission</a:t>
            </a:r>
            <a:r>
              <a:rPr lang="de-CH" sz="2400" dirty="0"/>
              <a:t> </a:t>
            </a:r>
            <a:r>
              <a:rPr lang="de-CH" sz="2400" dirty="0" err="1"/>
              <a:t>by</a:t>
            </a:r>
            <a:r>
              <a:rPr lang="de-CH" sz="2400" dirty="0"/>
              <a:t> </a:t>
            </a:r>
            <a:r>
              <a:rPr lang="de-CH" sz="2400" dirty="0" err="1"/>
              <a:t>hot</a:t>
            </a:r>
            <a:r>
              <a:rPr lang="de-CH" sz="2400" dirty="0"/>
              <a:t> </a:t>
            </a:r>
            <a:r>
              <a:rPr lang="de-CH" sz="2400" dirty="0" err="1"/>
              <a:t>lava</a:t>
            </a:r>
            <a:endParaRPr lang="en-US" sz="2400" dirty="0"/>
          </a:p>
        </p:txBody>
      </p:sp>
    </p:spTree>
    <p:extLst>
      <p:ext uri="{BB962C8B-B14F-4D97-AF65-F5344CB8AC3E}">
        <p14:creationId xmlns:p14="http://schemas.microsoft.com/office/powerpoint/2010/main" val="2277379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4949" y="-37008"/>
            <a:ext cx="10515600" cy="1325563"/>
          </a:xfrm>
        </p:spPr>
        <p:txBody>
          <a:bodyPr/>
          <a:lstStyle/>
          <a:p>
            <a:r>
              <a:rPr lang="en-US" dirty="0"/>
              <a:t>Overview of the lecture</a:t>
            </a:r>
          </a:p>
        </p:txBody>
      </p:sp>
      <p:sp>
        <p:nvSpPr>
          <p:cNvPr id="14" name="Rechteck 13"/>
          <p:cNvSpPr/>
          <p:nvPr/>
        </p:nvSpPr>
        <p:spPr>
          <a:xfrm>
            <a:off x="431209" y="1057650"/>
            <a:ext cx="5389771" cy="5663089"/>
          </a:xfrm>
          <a:prstGeom prst="rect">
            <a:avLst/>
          </a:prstGeom>
        </p:spPr>
        <p:txBody>
          <a:bodyPr wrap="square">
            <a:spAutoFit/>
          </a:bodyPr>
          <a:lstStyle/>
          <a:p>
            <a:pPr lvl="0">
              <a:spcBef>
                <a:spcPts val="300"/>
              </a:spcBef>
              <a:spcAft>
                <a:spcPts val="300"/>
              </a:spcAft>
              <a:tabLst>
                <a:tab pos="361950" algn="l"/>
              </a:tabLst>
            </a:pPr>
            <a:r>
              <a:rPr lang="en-US" sz="1200" b="1" dirty="0">
                <a:latin typeface="Segoe UI" panose="020B0502040204020203" pitchFamily="34" charset="0"/>
                <a:ea typeface="Times New Roman" panose="02020603050405020304" pitchFamily="18" charset="0"/>
                <a:cs typeface="Times New Roman" panose="02020603050405020304" pitchFamily="18" charset="0"/>
              </a:rPr>
              <a:t>	</a:t>
            </a:r>
            <a:r>
              <a:rPr lang="en-US" sz="1200" b="1" dirty="0">
                <a:effectLst/>
                <a:latin typeface="Segoe UI" panose="020B0502040204020203" pitchFamily="34" charset="0"/>
                <a:ea typeface="Times New Roman" panose="02020603050405020304" pitchFamily="18" charset="0"/>
                <a:cs typeface="Times New Roman" panose="02020603050405020304" pitchFamily="18" charset="0"/>
              </a:rPr>
              <a:t>General Introduction to the lecture</a:t>
            </a:r>
          </a:p>
          <a:p>
            <a:pPr marL="342900" lvl="0" indent="-342900">
              <a:spcBef>
                <a:spcPts val="1200"/>
              </a:spcBef>
              <a:spcAft>
                <a:spcPts val="300"/>
              </a:spcAft>
              <a:buFont typeface="+mj-lt"/>
              <a:buAutoNum type="arabicPeriod"/>
            </a:pPr>
            <a:r>
              <a:rPr lang="en-US" sz="1200" b="1" dirty="0">
                <a:effectLst/>
                <a:latin typeface="Segoe UI" panose="020B0502040204020203" pitchFamily="34" charset="0"/>
                <a:ea typeface="Times New Roman" panose="02020603050405020304" pitchFamily="18" charset="0"/>
                <a:cs typeface="Times New Roman" panose="02020603050405020304" pitchFamily="18" charset="0"/>
              </a:rPr>
              <a:t>Interaction of light with matter</a:t>
            </a:r>
          </a:p>
          <a:p>
            <a:pPr marL="715963" lvl="1" indent="-354013">
              <a:spcAft>
                <a:spcPts val="300"/>
              </a:spcAft>
            </a:pPr>
            <a:r>
              <a:rPr lang="en-US" sz="1200" dirty="0">
                <a:latin typeface="Segoe UI" panose="020B0502040204020203" pitchFamily="34" charset="0"/>
                <a:ea typeface="Times New Roman" panose="02020603050405020304" pitchFamily="18" charset="0"/>
                <a:cs typeface="Times New Roman" panose="02020603050405020304" pitchFamily="18" charset="0"/>
              </a:rPr>
              <a:t>1.1	Maxwell equations, optical constants, polarization, interference</a:t>
            </a:r>
          </a:p>
          <a:p>
            <a:pPr marL="715963" lvl="1" indent="-354013">
              <a:spcAft>
                <a:spcPts val="300"/>
              </a:spcAft>
            </a:pPr>
            <a:r>
              <a:rPr lang="en-US" sz="1200" dirty="0">
                <a:latin typeface="Segoe UI" panose="020B0502040204020203" pitchFamily="34" charset="0"/>
                <a:ea typeface="Times New Roman" panose="02020603050405020304" pitchFamily="18" charset="0"/>
                <a:cs typeface="Times New Roman" panose="02020603050405020304" pitchFamily="18" charset="0"/>
              </a:rPr>
              <a:t>1.2 	Fresnel equations, reflection, refraction, absorbing media</a:t>
            </a:r>
          </a:p>
          <a:p>
            <a:pPr marL="715963" lvl="1" indent="-354013">
              <a:spcAft>
                <a:spcPts val="300"/>
              </a:spcAft>
            </a:pPr>
            <a:r>
              <a:rPr lang="en-US" sz="1200" dirty="0">
                <a:latin typeface="Segoe UI" panose="020B0502040204020203" pitchFamily="34" charset="0"/>
                <a:ea typeface="Times New Roman" panose="02020603050405020304" pitchFamily="18" charset="0"/>
                <a:cs typeface="Times New Roman" panose="02020603050405020304" pitchFamily="18" charset="0"/>
              </a:rPr>
              <a:t>1.3	Classical dispersion theory, dielectrics and metals </a:t>
            </a:r>
          </a:p>
          <a:p>
            <a:pPr marL="715963" lvl="1" indent="-354013">
              <a:spcAft>
                <a:spcPts val="300"/>
              </a:spcAft>
            </a:pPr>
            <a:r>
              <a:rPr lang="en-US" sz="1200" dirty="0">
                <a:latin typeface="Segoe UI" panose="020B0502040204020203" pitchFamily="34" charset="0"/>
                <a:ea typeface="Times New Roman" panose="02020603050405020304" pitchFamily="18" charset="0"/>
                <a:cs typeface="Times New Roman" panose="02020603050405020304" pitchFamily="18" charset="0"/>
              </a:rPr>
              <a:t>1.4 	</a:t>
            </a:r>
            <a:r>
              <a:rPr lang="en-US" sz="1200" dirty="0" err="1">
                <a:latin typeface="Segoe UI" panose="020B0502040204020203" pitchFamily="34" charset="0"/>
                <a:ea typeface="Times New Roman" panose="02020603050405020304" pitchFamily="18" charset="0"/>
                <a:cs typeface="Times New Roman" panose="02020603050405020304" pitchFamily="18" charset="0"/>
              </a:rPr>
              <a:t>Plasmons</a:t>
            </a:r>
            <a:endParaRPr lang="en-US" sz="1200" dirty="0">
              <a:latin typeface="Segoe UI" panose="020B0502040204020203" pitchFamily="34" charset="0"/>
              <a:ea typeface="Times New Roman" panose="02020603050405020304" pitchFamily="18" charset="0"/>
              <a:cs typeface="Times New Roman" panose="02020603050405020304" pitchFamily="18" charset="0"/>
            </a:endParaRPr>
          </a:p>
          <a:p>
            <a:pPr marL="715963" lvl="1" indent="-354013">
              <a:spcAft>
                <a:spcPts val="300"/>
              </a:spcAft>
            </a:pPr>
            <a:r>
              <a:rPr lang="en-US" sz="1200" dirty="0">
                <a:latin typeface="Segoe UI" panose="020B0502040204020203" pitchFamily="34" charset="0"/>
                <a:ea typeface="Times New Roman" panose="02020603050405020304" pitchFamily="18" charset="0"/>
                <a:cs typeface="Times New Roman" panose="02020603050405020304" pitchFamily="18" charset="0"/>
              </a:rPr>
              <a:t>1.5 	Fundamental description of a</a:t>
            </a:r>
            <a:r>
              <a:rPr lang="en-US" sz="1200" dirty="0">
                <a:effectLst/>
                <a:latin typeface="Segoe UI" panose="020B0502040204020203" pitchFamily="34" charset="0"/>
                <a:ea typeface="Times New Roman" panose="02020603050405020304" pitchFamily="18" charset="0"/>
                <a:cs typeface="Times New Roman" panose="02020603050405020304" pitchFamily="18" charset="0"/>
              </a:rPr>
              <a:t>bsorption and emission</a:t>
            </a:r>
          </a:p>
          <a:p>
            <a:pPr marL="342900" lvl="0" indent="-342900">
              <a:spcBef>
                <a:spcPts val="1200"/>
              </a:spcBef>
              <a:spcAft>
                <a:spcPts val="300"/>
              </a:spcAft>
              <a:buFont typeface="+mj-lt"/>
              <a:buAutoNum type="arabicPeriod"/>
            </a:pPr>
            <a:r>
              <a:rPr lang="en-US" sz="1200" b="1" dirty="0">
                <a:latin typeface="Segoe UI" panose="020B0502040204020203" pitchFamily="34" charset="0"/>
                <a:ea typeface="Times New Roman" panose="02020603050405020304" pitchFamily="18" charset="0"/>
                <a:cs typeface="Times New Roman" panose="02020603050405020304" pitchFamily="18" charset="0"/>
              </a:rPr>
              <a:t>Optical properties of glasses</a:t>
            </a:r>
          </a:p>
          <a:p>
            <a:pPr marL="715963" indent="-354013">
              <a:spcBef>
                <a:spcPts val="300"/>
              </a:spcBef>
              <a:spcAft>
                <a:spcPts val="300"/>
              </a:spcAft>
            </a:pPr>
            <a:r>
              <a:rPr lang="en-US" sz="1200" dirty="0">
                <a:latin typeface="Segoe UI" panose="020B0502040204020203" pitchFamily="34" charset="0"/>
                <a:ea typeface="Times New Roman" panose="02020603050405020304" pitchFamily="18" charset="0"/>
                <a:cs typeface="Times New Roman" panose="02020603050405020304" pitchFamily="18" charset="0"/>
              </a:rPr>
              <a:t>2.1 	Historical perspectives</a:t>
            </a:r>
          </a:p>
          <a:p>
            <a:pPr marL="715963" indent="-354013">
              <a:spcBef>
                <a:spcPts val="300"/>
              </a:spcBef>
              <a:spcAft>
                <a:spcPts val="300"/>
              </a:spcAft>
            </a:pPr>
            <a:r>
              <a:rPr lang="en-US" sz="1200" dirty="0">
                <a:latin typeface="Segoe UI" panose="020B0502040204020203" pitchFamily="34" charset="0"/>
                <a:ea typeface="Times New Roman" panose="02020603050405020304" pitchFamily="18" charset="0"/>
                <a:cs typeface="Times New Roman" panose="02020603050405020304" pitchFamily="18" charset="0"/>
              </a:rPr>
              <a:t>2.2 	Physical properties of glasses</a:t>
            </a:r>
          </a:p>
          <a:p>
            <a:pPr marL="715963" indent="-354013">
              <a:spcBef>
                <a:spcPts val="300"/>
              </a:spcBef>
              <a:spcAft>
                <a:spcPts val="300"/>
              </a:spcAft>
            </a:pPr>
            <a:r>
              <a:rPr lang="en-US" sz="1200" dirty="0">
                <a:latin typeface="Segoe UI" panose="020B0502040204020203" pitchFamily="34" charset="0"/>
                <a:ea typeface="Times New Roman" panose="02020603050405020304" pitchFamily="18" charset="0"/>
                <a:cs typeface="Times New Roman" panose="02020603050405020304" pitchFamily="18" charset="0"/>
              </a:rPr>
              <a:t>2.3	Optical glasses</a:t>
            </a:r>
          </a:p>
          <a:p>
            <a:pPr marL="715963" indent="-354013">
              <a:spcBef>
                <a:spcPts val="300"/>
              </a:spcBef>
              <a:spcAft>
                <a:spcPts val="300"/>
              </a:spcAft>
            </a:pPr>
            <a:r>
              <a:rPr lang="en-US" sz="1200" dirty="0">
                <a:latin typeface="Segoe UI" panose="020B0502040204020203" pitchFamily="34" charset="0"/>
                <a:ea typeface="Times New Roman" panose="02020603050405020304" pitchFamily="18" charset="0"/>
                <a:cs typeface="Times New Roman" panose="02020603050405020304" pitchFamily="18" charset="0"/>
              </a:rPr>
              <a:t>2.4	Optical fibers</a:t>
            </a:r>
          </a:p>
          <a:p>
            <a:pPr marL="361950" lvl="0" indent="-361950">
              <a:spcBef>
                <a:spcPts val="1200"/>
              </a:spcBef>
              <a:spcAft>
                <a:spcPts val="300"/>
              </a:spcAft>
            </a:pPr>
            <a:r>
              <a:rPr lang="en-US" sz="1200" b="1" dirty="0">
                <a:latin typeface="Segoe UI" panose="020B0502040204020203" pitchFamily="34" charset="0"/>
                <a:ea typeface="Times New Roman" panose="02020603050405020304" pitchFamily="18" charset="0"/>
                <a:cs typeface="Times New Roman" panose="02020603050405020304" pitchFamily="18" charset="0"/>
              </a:rPr>
              <a:t>3.	Liquid Crystals</a:t>
            </a:r>
          </a:p>
          <a:p>
            <a:pPr marL="715963" indent="-354013">
              <a:spcBef>
                <a:spcPts val="300"/>
              </a:spcBef>
              <a:spcAft>
                <a:spcPts val="300"/>
              </a:spcAft>
            </a:pPr>
            <a:r>
              <a:rPr lang="en-US" sz="1200" dirty="0">
                <a:latin typeface="Segoe UI" panose="020B0502040204020203" pitchFamily="34" charset="0"/>
                <a:ea typeface="Times New Roman" panose="02020603050405020304" pitchFamily="18" charset="0"/>
                <a:cs typeface="Times New Roman" panose="02020603050405020304" pitchFamily="18" charset="0"/>
              </a:rPr>
              <a:t>3.1	Physical properties of liquid crystals</a:t>
            </a:r>
          </a:p>
          <a:p>
            <a:pPr marL="715963" indent="-354013">
              <a:spcBef>
                <a:spcPts val="300"/>
              </a:spcBef>
              <a:spcAft>
                <a:spcPts val="300"/>
              </a:spcAft>
            </a:pPr>
            <a:r>
              <a:rPr lang="en-US" sz="1200" dirty="0">
                <a:latin typeface="Segoe UI" panose="020B0502040204020203" pitchFamily="34" charset="0"/>
                <a:ea typeface="Times New Roman" panose="02020603050405020304" pitchFamily="18" charset="0"/>
                <a:cs typeface="Times New Roman" panose="02020603050405020304" pitchFamily="18" charset="0"/>
              </a:rPr>
              <a:t>3.2	</a:t>
            </a:r>
            <a:r>
              <a:rPr lang="de-CH" sz="1200" dirty="0" err="1">
                <a:latin typeface="Segoe UI" panose="020B0502040204020203" pitchFamily="34" charset="0"/>
                <a:ea typeface="Times New Roman" panose="02020603050405020304" pitchFamily="18" charset="0"/>
                <a:cs typeface="Times New Roman" panose="02020603050405020304" pitchFamily="18" charset="0"/>
              </a:rPr>
              <a:t>Molecular</a:t>
            </a:r>
            <a:r>
              <a:rPr lang="de-CH" sz="1200" dirty="0">
                <a:latin typeface="Segoe UI" panose="020B0502040204020203" pitchFamily="34" charset="0"/>
                <a:ea typeface="Times New Roman" panose="02020603050405020304" pitchFamily="18" charset="0"/>
                <a:cs typeface="Times New Roman" panose="02020603050405020304" pitchFamily="18" charset="0"/>
              </a:rPr>
              <a:t> </a:t>
            </a:r>
            <a:r>
              <a:rPr lang="de-CH" sz="1200" dirty="0" err="1">
                <a:latin typeface="Segoe UI" panose="020B0502040204020203" pitchFamily="34" charset="0"/>
                <a:ea typeface="Times New Roman" panose="02020603050405020304" pitchFamily="18" charset="0"/>
                <a:cs typeface="Times New Roman" panose="02020603050405020304" pitchFamily="18" charset="0"/>
              </a:rPr>
              <a:t>structure</a:t>
            </a:r>
            <a:r>
              <a:rPr lang="de-CH" sz="1200" dirty="0">
                <a:latin typeface="Segoe UI" panose="020B0502040204020203" pitchFamily="34" charset="0"/>
                <a:ea typeface="Times New Roman" panose="02020603050405020304" pitchFamily="18" charset="0"/>
                <a:cs typeface="Times New Roman" panose="02020603050405020304" pitchFamily="18" charset="0"/>
              </a:rPr>
              <a:t> </a:t>
            </a:r>
            <a:r>
              <a:rPr lang="de-CH" sz="1200" dirty="0" err="1">
                <a:latin typeface="Segoe UI" panose="020B0502040204020203" pitchFamily="34" charset="0"/>
                <a:ea typeface="Times New Roman" panose="02020603050405020304" pitchFamily="18" charset="0"/>
                <a:cs typeface="Times New Roman" panose="02020603050405020304" pitchFamily="18" charset="0"/>
              </a:rPr>
              <a:t>and</a:t>
            </a:r>
            <a:r>
              <a:rPr lang="de-CH" sz="1200" dirty="0">
                <a:latin typeface="Segoe UI" panose="020B0502040204020203" pitchFamily="34" charset="0"/>
                <a:ea typeface="Times New Roman" panose="02020603050405020304" pitchFamily="18" charset="0"/>
                <a:cs typeface="Times New Roman" panose="02020603050405020304" pitchFamily="18" charset="0"/>
              </a:rPr>
              <a:t> </a:t>
            </a:r>
            <a:r>
              <a:rPr lang="de-CH" sz="1200" dirty="0" err="1">
                <a:latin typeface="Segoe UI" panose="020B0502040204020203" pitchFamily="34" charset="0"/>
                <a:ea typeface="Times New Roman" panose="02020603050405020304" pitchFamily="18" charset="0"/>
                <a:cs typeface="Times New Roman" panose="02020603050405020304" pitchFamily="18" charset="0"/>
              </a:rPr>
              <a:t>phase</a:t>
            </a:r>
            <a:r>
              <a:rPr lang="de-CH" sz="1200" dirty="0">
                <a:latin typeface="Segoe UI" panose="020B0502040204020203" pitchFamily="34" charset="0"/>
                <a:ea typeface="Times New Roman" panose="02020603050405020304" pitchFamily="18" charset="0"/>
                <a:cs typeface="Times New Roman" panose="02020603050405020304" pitchFamily="18" charset="0"/>
              </a:rPr>
              <a:t> </a:t>
            </a:r>
            <a:r>
              <a:rPr lang="de-CH" sz="1200" dirty="0" err="1">
                <a:latin typeface="Segoe UI" panose="020B0502040204020203" pitchFamily="34" charset="0"/>
                <a:ea typeface="Times New Roman" panose="02020603050405020304" pitchFamily="18" charset="0"/>
                <a:cs typeface="Times New Roman" panose="02020603050405020304" pitchFamily="18" charset="0"/>
              </a:rPr>
              <a:t>of</a:t>
            </a:r>
            <a:r>
              <a:rPr lang="de-CH" sz="1200" dirty="0">
                <a:latin typeface="Segoe UI" panose="020B0502040204020203" pitchFamily="34" charset="0"/>
                <a:ea typeface="Times New Roman" panose="02020603050405020304" pitchFamily="18" charset="0"/>
                <a:cs typeface="Times New Roman" panose="02020603050405020304" pitchFamily="18" charset="0"/>
              </a:rPr>
              <a:t> liquid </a:t>
            </a:r>
            <a:r>
              <a:rPr lang="de-CH" sz="1200" dirty="0" err="1">
                <a:latin typeface="Segoe UI" panose="020B0502040204020203" pitchFamily="34" charset="0"/>
                <a:ea typeface="Times New Roman" panose="02020603050405020304" pitchFamily="18" charset="0"/>
                <a:cs typeface="Times New Roman" panose="02020603050405020304" pitchFamily="18" charset="0"/>
              </a:rPr>
              <a:t>crystals</a:t>
            </a:r>
            <a:r>
              <a:rPr lang="de-CH" sz="1200" dirty="0">
                <a:latin typeface="Segoe UI" panose="020B0502040204020203" pitchFamily="34" charset="0"/>
                <a:ea typeface="Times New Roman" panose="02020603050405020304" pitchFamily="18" charset="0"/>
                <a:cs typeface="Times New Roman" panose="02020603050405020304" pitchFamily="18" charset="0"/>
              </a:rPr>
              <a:t> </a:t>
            </a:r>
          </a:p>
          <a:p>
            <a:pPr marL="715963" indent="-354013">
              <a:spcBef>
                <a:spcPts val="300"/>
              </a:spcBef>
              <a:spcAft>
                <a:spcPts val="300"/>
              </a:spcAft>
            </a:pPr>
            <a:r>
              <a:rPr lang="en-US" sz="1200" dirty="0">
                <a:latin typeface="Segoe UI" panose="020B0502040204020203" pitchFamily="34" charset="0"/>
                <a:ea typeface="Times New Roman" panose="02020603050405020304" pitchFamily="18" charset="0"/>
                <a:cs typeface="Times New Roman" panose="02020603050405020304" pitchFamily="18" charset="0"/>
              </a:rPr>
              <a:t>3.3	LCD displays</a:t>
            </a:r>
          </a:p>
          <a:p>
            <a:pPr marL="365125" lvl="0" indent="-365125">
              <a:spcBef>
                <a:spcPts val="1200"/>
              </a:spcBef>
              <a:spcAft>
                <a:spcPts val="600"/>
              </a:spcAft>
            </a:pPr>
            <a:r>
              <a:rPr lang="en-US" sz="1200" b="1" dirty="0">
                <a:latin typeface="Segoe UI" panose="020B0502040204020203" pitchFamily="34" charset="0"/>
                <a:ea typeface="Times New Roman" panose="02020603050405020304" pitchFamily="18" charset="0"/>
                <a:cs typeface="Times New Roman" panose="02020603050405020304" pitchFamily="18" charset="0"/>
              </a:rPr>
              <a:t>4.	Experimental methods</a:t>
            </a:r>
          </a:p>
          <a:p>
            <a:pPr marL="715963" lvl="1" indent="-354013">
              <a:spcAft>
                <a:spcPts val="300"/>
              </a:spcAft>
            </a:pPr>
            <a:r>
              <a:rPr lang="en-US" sz="1200" dirty="0">
                <a:latin typeface="Segoe UI" panose="020B0502040204020203" pitchFamily="34" charset="0"/>
                <a:ea typeface="Times New Roman" panose="02020603050405020304" pitchFamily="18" charset="0"/>
                <a:cs typeface="Times New Roman" panose="02020603050405020304" pitchFamily="18" charset="0"/>
              </a:rPr>
              <a:t>4.1	Absorption spectroscopy </a:t>
            </a:r>
          </a:p>
          <a:p>
            <a:pPr marL="715963" lvl="1" indent="-354013">
              <a:spcAft>
                <a:spcPts val="300"/>
              </a:spcAft>
            </a:pPr>
            <a:r>
              <a:rPr lang="en-US" sz="1200" dirty="0">
                <a:latin typeface="Segoe UI" panose="020B0502040204020203" pitchFamily="34" charset="0"/>
                <a:ea typeface="Times New Roman" panose="02020603050405020304" pitchFamily="18" charset="0"/>
                <a:cs typeface="Times New Roman" panose="02020603050405020304" pitchFamily="18" charset="0"/>
              </a:rPr>
              <a:t>4.2	Fluorescence spectroscopy</a:t>
            </a:r>
          </a:p>
          <a:p>
            <a:pPr marL="715963" lvl="1" indent="-354013">
              <a:spcAft>
                <a:spcPts val="300"/>
              </a:spcAft>
            </a:pPr>
            <a:r>
              <a:rPr lang="en-US" sz="1200" dirty="0">
                <a:latin typeface="Segoe UI" panose="020B0502040204020203" pitchFamily="34" charset="0"/>
                <a:ea typeface="Times New Roman" panose="02020603050405020304" pitchFamily="18" charset="0"/>
                <a:cs typeface="Times New Roman" panose="02020603050405020304" pitchFamily="18" charset="0"/>
              </a:rPr>
              <a:t>4.3	Diffuse reflection</a:t>
            </a:r>
          </a:p>
          <a:p>
            <a:pPr marL="715963" lvl="1" indent="-354013">
              <a:spcAft>
                <a:spcPts val="300"/>
              </a:spcAft>
            </a:pPr>
            <a:r>
              <a:rPr lang="en-US" sz="1200" dirty="0">
                <a:latin typeface="Segoe UI" panose="020B0502040204020203" pitchFamily="34" charset="0"/>
                <a:ea typeface="Times New Roman" panose="02020603050405020304" pitchFamily="18" charset="0"/>
                <a:cs typeface="Times New Roman" panose="02020603050405020304" pitchFamily="18" charset="0"/>
              </a:rPr>
              <a:t>4.4	</a:t>
            </a:r>
            <a:r>
              <a:rPr lang="en-US" sz="1200" dirty="0" err="1">
                <a:latin typeface="Segoe UI" panose="020B0502040204020203" pitchFamily="34" charset="0"/>
                <a:ea typeface="Times New Roman" panose="02020603050405020304" pitchFamily="18" charset="0"/>
                <a:cs typeface="Times New Roman" panose="02020603050405020304" pitchFamily="18" charset="0"/>
              </a:rPr>
              <a:t>Ellipsometry</a:t>
            </a:r>
            <a:endParaRPr lang="en-US" sz="1200" dirty="0">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5" name="Rechteck 14"/>
          <p:cNvSpPr/>
          <p:nvPr/>
        </p:nvSpPr>
        <p:spPr>
          <a:xfrm>
            <a:off x="5990074" y="1204764"/>
            <a:ext cx="4487773" cy="5455340"/>
          </a:xfrm>
          <a:prstGeom prst="rect">
            <a:avLst/>
          </a:prstGeom>
        </p:spPr>
        <p:txBody>
          <a:bodyPr wrap="square">
            <a:spAutoFit/>
          </a:bodyPr>
          <a:lstStyle/>
          <a:p>
            <a:pPr lvl="1">
              <a:spcAft>
                <a:spcPts val="300"/>
              </a:spcAft>
            </a:pPr>
            <a:endParaRPr lang="en-US" sz="1200" dirty="0">
              <a:latin typeface="Segoe UI" panose="020B0502040204020203" pitchFamily="34" charset="0"/>
              <a:ea typeface="Times New Roman" panose="02020603050405020304" pitchFamily="18" charset="0"/>
              <a:cs typeface="Times New Roman" panose="02020603050405020304" pitchFamily="18" charset="0"/>
            </a:endParaRPr>
          </a:p>
          <a:p>
            <a:pPr marL="365125" lvl="0" indent="-365125">
              <a:spcAft>
                <a:spcPts val="300"/>
              </a:spcAft>
            </a:pPr>
            <a:r>
              <a:rPr lang="en-US" sz="1200" b="1" dirty="0">
                <a:latin typeface="Segoe UI" panose="020B0502040204020203" pitchFamily="34" charset="0"/>
                <a:ea typeface="Times New Roman" panose="02020603050405020304" pitchFamily="18" charset="0"/>
                <a:cs typeface="Times New Roman" panose="02020603050405020304" pitchFamily="18" charset="0"/>
              </a:rPr>
              <a:t>5.	Inorganic semiconductors</a:t>
            </a:r>
          </a:p>
          <a:p>
            <a:pPr marL="715963" lvl="1" indent="-354013">
              <a:lnSpc>
                <a:spcPts val="1800"/>
              </a:lnSpc>
              <a:spcAft>
                <a:spcPts val="300"/>
              </a:spcAft>
            </a:pPr>
            <a:r>
              <a:rPr lang="en-US" sz="1200" dirty="0">
                <a:latin typeface="Segoe UI" panose="020B0502040204020203" pitchFamily="34" charset="0"/>
                <a:ea typeface="Times New Roman" panose="02020603050405020304" pitchFamily="18" charset="0"/>
                <a:cs typeface="Times New Roman" panose="02020603050405020304" pitchFamily="18" charset="0"/>
              </a:rPr>
              <a:t>5.1	Absorption and photoluminescence in crystalline inorganic semiconductors and in amorphous inorganic semiconductors</a:t>
            </a:r>
          </a:p>
          <a:p>
            <a:pPr marL="715963" lvl="1" indent="-354013">
              <a:lnSpc>
                <a:spcPts val="1800"/>
              </a:lnSpc>
              <a:spcAft>
                <a:spcPts val="300"/>
              </a:spcAft>
            </a:pPr>
            <a:r>
              <a:rPr lang="en-US" sz="1200" dirty="0">
                <a:latin typeface="Segoe UI" panose="020B0502040204020203" pitchFamily="34" charset="0"/>
                <a:ea typeface="Times New Roman" panose="02020603050405020304" pitchFamily="18" charset="0"/>
                <a:cs typeface="Times New Roman" panose="02020603050405020304" pitchFamily="18" charset="0"/>
              </a:rPr>
              <a:t>5.2	Applications: Light-receiving devices: Solar cells, photodiodes; Light-emitting devices: LEDs, lasers</a:t>
            </a:r>
          </a:p>
          <a:p>
            <a:pPr marL="715963" lvl="1" indent="-354013">
              <a:lnSpc>
                <a:spcPts val="1800"/>
              </a:lnSpc>
              <a:spcAft>
                <a:spcPts val="300"/>
              </a:spcAft>
            </a:pPr>
            <a:r>
              <a:rPr lang="en-US" sz="1200" dirty="0">
                <a:latin typeface="Segoe UI" panose="020B0502040204020203" pitchFamily="34" charset="0"/>
                <a:ea typeface="Times New Roman" panose="02020603050405020304" pitchFamily="18" charset="0"/>
                <a:cs typeface="Times New Roman" panose="02020603050405020304" pitchFamily="18" charset="0"/>
              </a:rPr>
              <a:t>5.3	Advanced optical experimental methods to </a:t>
            </a:r>
            <a:r>
              <a:rPr lang="en-US" sz="1200" dirty="0" err="1">
                <a:latin typeface="Segoe UI" panose="020B0502040204020203" pitchFamily="34" charset="0"/>
                <a:ea typeface="Times New Roman" panose="02020603050405020304" pitchFamily="18" charset="0"/>
                <a:cs typeface="Times New Roman" panose="02020603050405020304" pitchFamily="18" charset="0"/>
              </a:rPr>
              <a:t>characterise</a:t>
            </a:r>
            <a:r>
              <a:rPr lang="en-US" sz="1200" dirty="0">
                <a:latin typeface="Segoe UI" panose="020B0502040204020203" pitchFamily="34" charset="0"/>
                <a:ea typeface="Times New Roman" panose="02020603050405020304" pitchFamily="18" charset="0"/>
                <a:cs typeface="Times New Roman" panose="02020603050405020304" pitchFamily="18" charset="0"/>
              </a:rPr>
              <a:t> inorganic semiconductors: Time-correlated single photon counting, </a:t>
            </a:r>
            <a:r>
              <a:rPr lang="en-US" sz="1200" dirty="0" err="1">
                <a:latin typeface="Segoe UI" panose="020B0502040204020203" pitchFamily="34" charset="0"/>
                <a:ea typeface="Times New Roman" panose="02020603050405020304" pitchFamily="18" charset="0"/>
                <a:cs typeface="Times New Roman" panose="02020603050405020304" pitchFamily="18" charset="0"/>
              </a:rPr>
              <a:t>electroabsoprtion</a:t>
            </a:r>
            <a:r>
              <a:rPr lang="en-US" sz="1200" dirty="0">
                <a:latin typeface="Segoe UI" panose="020B0502040204020203" pitchFamily="34" charset="0"/>
                <a:ea typeface="Times New Roman" panose="02020603050405020304" pitchFamily="18" charset="0"/>
                <a:cs typeface="Times New Roman" panose="02020603050405020304" pitchFamily="18" charset="0"/>
              </a:rPr>
              <a:t>, transient absorption</a:t>
            </a:r>
          </a:p>
          <a:p>
            <a:pPr marL="363538" lvl="1" indent="-363538">
              <a:spcBef>
                <a:spcPts val="1200"/>
              </a:spcBef>
              <a:spcAft>
                <a:spcPts val="300"/>
              </a:spcAft>
            </a:pPr>
            <a:r>
              <a:rPr lang="en-US" sz="1200" b="1" dirty="0">
                <a:latin typeface="Segoe UI" panose="020B0502040204020203" pitchFamily="34" charset="0"/>
                <a:ea typeface="Times New Roman" panose="02020603050405020304" pitchFamily="18" charset="0"/>
                <a:cs typeface="Times New Roman" panose="02020603050405020304" pitchFamily="18" charset="0"/>
              </a:rPr>
              <a:t>6.	Quantum Dots</a:t>
            </a:r>
            <a:endParaRPr lang="en-US" sz="1200" dirty="0">
              <a:latin typeface="Segoe UI" panose="020B0502040204020203" pitchFamily="34" charset="0"/>
              <a:ea typeface="Times New Roman" panose="02020603050405020304" pitchFamily="18" charset="0"/>
              <a:cs typeface="Times New Roman" panose="02020603050405020304" pitchFamily="18" charset="0"/>
            </a:endParaRPr>
          </a:p>
          <a:p>
            <a:pPr marL="715963" lvl="1" indent="-354013">
              <a:spcAft>
                <a:spcPts val="300"/>
              </a:spcAft>
            </a:pPr>
            <a:r>
              <a:rPr lang="en-US" sz="1200" dirty="0">
                <a:latin typeface="Segoe UI" panose="020B0502040204020203" pitchFamily="34" charset="0"/>
                <a:ea typeface="Times New Roman" panose="02020603050405020304" pitchFamily="18" charset="0"/>
                <a:cs typeface="Times New Roman" panose="02020603050405020304" pitchFamily="18" charset="0"/>
              </a:rPr>
              <a:t>6.1	Optical properties of quantum wells</a:t>
            </a:r>
          </a:p>
          <a:p>
            <a:pPr marL="715963" lvl="1" indent="-354013">
              <a:spcAft>
                <a:spcPts val="300"/>
              </a:spcAft>
            </a:pPr>
            <a:r>
              <a:rPr lang="en-US" sz="1200" dirty="0">
                <a:latin typeface="Segoe UI" panose="020B0502040204020203" pitchFamily="34" charset="0"/>
                <a:ea typeface="Times New Roman" panose="02020603050405020304" pitchFamily="18" charset="0"/>
                <a:cs typeface="Times New Roman" panose="02020603050405020304" pitchFamily="18" charset="0"/>
              </a:rPr>
              <a:t>6.2	Optical properties of quantum dots</a:t>
            </a:r>
          </a:p>
          <a:p>
            <a:pPr marL="715963" lvl="1" indent="-354013">
              <a:spcAft>
                <a:spcPts val="300"/>
              </a:spcAft>
            </a:pPr>
            <a:r>
              <a:rPr lang="en-US" sz="1200" dirty="0">
                <a:latin typeface="Segoe UI" panose="020B0502040204020203" pitchFamily="34" charset="0"/>
                <a:ea typeface="Times New Roman" panose="02020603050405020304" pitchFamily="18" charset="0"/>
                <a:cs typeface="Times New Roman" panose="02020603050405020304" pitchFamily="18" charset="0"/>
              </a:rPr>
              <a:t>6.3	Tuning the optical properties of quantum dots</a:t>
            </a:r>
            <a:endParaRPr lang="en-US" sz="1200" b="1" dirty="0">
              <a:effectLst/>
              <a:latin typeface="Segoe UI" panose="020B0502040204020203" pitchFamily="34" charset="0"/>
              <a:ea typeface="Times New Roman" panose="02020603050405020304" pitchFamily="18" charset="0"/>
              <a:cs typeface="Times New Roman" panose="02020603050405020304" pitchFamily="18" charset="0"/>
            </a:endParaRPr>
          </a:p>
          <a:p>
            <a:pPr marL="363538" lvl="0" indent="-363538">
              <a:spcBef>
                <a:spcPts val="1200"/>
              </a:spcBef>
              <a:spcAft>
                <a:spcPts val="300"/>
              </a:spcAft>
            </a:pPr>
            <a:r>
              <a:rPr lang="en-US" sz="1200" b="1" dirty="0">
                <a:effectLst/>
                <a:latin typeface="Segoe UI" panose="020B0502040204020203" pitchFamily="34" charset="0"/>
                <a:ea typeface="Times New Roman" panose="02020603050405020304" pitchFamily="18" charset="0"/>
                <a:cs typeface="Times New Roman" panose="02020603050405020304" pitchFamily="18" charset="0"/>
              </a:rPr>
              <a:t>7.	Organic semiconductors</a:t>
            </a:r>
          </a:p>
          <a:p>
            <a:pPr marL="715963" lvl="1" indent="-354013">
              <a:spcAft>
                <a:spcPts val="300"/>
              </a:spcAft>
            </a:pPr>
            <a:r>
              <a:rPr lang="en-US" sz="1200" dirty="0">
                <a:effectLst/>
                <a:latin typeface="Segoe UI" panose="020B0502040204020203" pitchFamily="34" charset="0"/>
                <a:ea typeface="Times New Roman" panose="02020603050405020304" pitchFamily="18" charset="0"/>
                <a:cs typeface="Times New Roman" panose="02020603050405020304" pitchFamily="18" charset="0"/>
              </a:rPr>
              <a:t>7.1	Introduction</a:t>
            </a:r>
          </a:p>
          <a:p>
            <a:pPr marL="715963" lvl="1" indent="-354013">
              <a:spcAft>
                <a:spcPts val="300"/>
              </a:spcAft>
            </a:pPr>
            <a:r>
              <a:rPr lang="en-US" sz="1200" dirty="0">
                <a:effectLst/>
                <a:latin typeface="Segoe UI" panose="020B0502040204020203" pitchFamily="34" charset="0"/>
                <a:ea typeface="Times New Roman" panose="02020603050405020304" pitchFamily="18" charset="0"/>
                <a:cs typeface="Times New Roman" panose="02020603050405020304" pitchFamily="18" charset="0"/>
              </a:rPr>
              <a:t>7.2	Absorption, emission and molecular orbitals</a:t>
            </a:r>
          </a:p>
          <a:p>
            <a:pPr marL="715963" lvl="0" indent="-354013">
              <a:spcAft>
                <a:spcPts val="300"/>
              </a:spcAft>
            </a:pPr>
            <a:r>
              <a:rPr lang="en-US" sz="1200" dirty="0">
                <a:effectLst/>
                <a:latin typeface="Segoe UI" panose="020B0502040204020203" pitchFamily="34" charset="0"/>
                <a:ea typeface="Times New Roman" panose="02020603050405020304" pitchFamily="18" charset="0"/>
                <a:cs typeface="Times New Roman" panose="02020603050405020304" pitchFamily="18" charset="0"/>
              </a:rPr>
              <a:t>7.3	Electronic structure in organic semiconductors</a:t>
            </a:r>
          </a:p>
          <a:p>
            <a:pPr marL="715963" lvl="0" indent="-354013">
              <a:spcAft>
                <a:spcPts val="300"/>
              </a:spcAft>
            </a:pPr>
            <a:r>
              <a:rPr lang="en-US" sz="1200" dirty="0">
                <a:latin typeface="Segoe UI" panose="020B0502040204020203" pitchFamily="34" charset="0"/>
                <a:ea typeface="Times New Roman" panose="02020603050405020304" pitchFamily="18" charset="0"/>
                <a:cs typeface="Times New Roman" panose="02020603050405020304" pitchFamily="18" charset="0"/>
              </a:rPr>
              <a:t>7.4	Molecular </a:t>
            </a:r>
            <a:r>
              <a:rPr lang="en-US" sz="1200" dirty="0" err="1">
                <a:latin typeface="Segoe UI" panose="020B0502040204020203" pitchFamily="34" charset="0"/>
                <a:ea typeface="Times New Roman" panose="02020603050405020304" pitchFamily="18" charset="0"/>
                <a:cs typeface="Times New Roman" panose="02020603050405020304" pitchFamily="18" charset="0"/>
              </a:rPr>
              <a:t>exciton</a:t>
            </a:r>
            <a:r>
              <a:rPr lang="en-US" sz="1200" dirty="0">
                <a:latin typeface="Segoe UI" panose="020B0502040204020203" pitchFamily="34" charset="0"/>
                <a:ea typeface="Times New Roman" panose="02020603050405020304" pitchFamily="18" charset="0"/>
                <a:cs typeface="Times New Roman" panose="02020603050405020304" pitchFamily="18" charset="0"/>
              </a:rPr>
              <a:t> theory</a:t>
            </a:r>
          </a:p>
          <a:p>
            <a:pPr marL="715963" lvl="0" indent="-354013">
              <a:spcAft>
                <a:spcPts val="300"/>
              </a:spcAft>
            </a:pPr>
            <a:r>
              <a:rPr lang="en-US" sz="1200" dirty="0">
                <a:latin typeface="Segoe UI" panose="020B0502040204020203" pitchFamily="34" charset="0"/>
                <a:ea typeface="Times New Roman" panose="02020603050405020304" pitchFamily="18" charset="0"/>
                <a:cs typeface="Times New Roman" panose="02020603050405020304" pitchFamily="18" charset="0"/>
              </a:rPr>
              <a:t>7.5	Organic light-emitting diodes (OLED)</a:t>
            </a:r>
          </a:p>
          <a:p>
            <a:pPr marL="715963" lvl="0" indent="-354013">
              <a:spcAft>
                <a:spcPts val="300"/>
              </a:spcAft>
            </a:pPr>
            <a:r>
              <a:rPr lang="en-US" sz="1200" dirty="0">
                <a:latin typeface="Segoe UI" panose="020B0502040204020203" pitchFamily="34" charset="0"/>
                <a:ea typeface="Times New Roman" panose="02020603050405020304" pitchFamily="18" charset="0"/>
                <a:cs typeface="Times New Roman" panose="02020603050405020304" pitchFamily="18" charset="0"/>
              </a:rPr>
              <a:t>7.6	Organic photovoltaic devices (OPV)</a:t>
            </a:r>
          </a:p>
        </p:txBody>
      </p:sp>
      <p:pic>
        <p:nvPicPr>
          <p:cNvPr id="16" name="Grafik 15"/>
          <p:cNvPicPr>
            <a:picLocks noChangeAspect="1"/>
          </p:cNvPicPr>
          <p:nvPr/>
        </p:nvPicPr>
        <p:blipFill>
          <a:blip r:embed="rId2"/>
          <a:stretch>
            <a:fillRect/>
          </a:stretch>
        </p:blipFill>
        <p:spPr>
          <a:xfrm>
            <a:off x="10733201" y="2745740"/>
            <a:ext cx="1445350" cy="961814"/>
          </a:xfrm>
          <a:prstGeom prst="rect">
            <a:avLst/>
          </a:prstGeom>
        </p:spPr>
      </p:pic>
      <p:pic>
        <p:nvPicPr>
          <p:cNvPr id="17" name="Grafik 16"/>
          <p:cNvPicPr>
            <a:picLocks noChangeAspect="1"/>
          </p:cNvPicPr>
          <p:nvPr/>
        </p:nvPicPr>
        <p:blipFill>
          <a:blip r:embed="rId3"/>
          <a:stretch>
            <a:fillRect/>
          </a:stretch>
        </p:blipFill>
        <p:spPr>
          <a:xfrm>
            <a:off x="10731557" y="5393440"/>
            <a:ext cx="1464560" cy="1464560"/>
          </a:xfrm>
          <a:prstGeom prst="rect">
            <a:avLst/>
          </a:prstGeom>
        </p:spPr>
      </p:pic>
      <p:pic>
        <p:nvPicPr>
          <p:cNvPr id="18" name="Grafik 17"/>
          <p:cNvPicPr>
            <a:picLocks noChangeAspect="1"/>
          </p:cNvPicPr>
          <p:nvPr/>
        </p:nvPicPr>
        <p:blipFill>
          <a:blip r:embed="rId4"/>
          <a:stretch>
            <a:fillRect/>
          </a:stretch>
        </p:blipFill>
        <p:spPr>
          <a:xfrm>
            <a:off x="10920616" y="3858717"/>
            <a:ext cx="1107440" cy="736951"/>
          </a:xfrm>
          <a:prstGeom prst="rect">
            <a:avLst/>
          </a:prstGeom>
        </p:spPr>
      </p:pic>
      <p:pic>
        <p:nvPicPr>
          <p:cNvPr id="19" name="Grafik 18"/>
          <p:cNvPicPr>
            <a:picLocks noChangeAspect="1"/>
          </p:cNvPicPr>
          <p:nvPr/>
        </p:nvPicPr>
        <p:blipFill>
          <a:blip r:embed="rId5"/>
          <a:stretch>
            <a:fillRect/>
          </a:stretch>
        </p:blipFill>
        <p:spPr>
          <a:xfrm>
            <a:off x="10920616" y="1910408"/>
            <a:ext cx="1049712" cy="679926"/>
          </a:xfrm>
          <a:prstGeom prst="rect">
            <a:avLst/>
          </a:prstGeom>
        </p:spPr>
      </p:pic>
      <p:pic>
        <p:nvPicPr>
          <p:cNvPr id="20" name="Grafik 19"/>
          <p:cNvPicPr>
            <a:picLocks noChangeAspect="1"/>
          </p:cNvPicPr>
          <p:nvPr/>
        </p:nvPicPr>
        <p:blipFill>
          <a:blip r:embed="rId6"/>
          <a:stretch>
            <a:fillRect/>
          </a:stretch>
        </p:blipFill>
        <p:spPr>
          <a:xfrm>
            <a:off x="10902053" y="4781896"/>
            <a:ext cx="1103744" cy="727832"/>
          </a:xfrm>
          <a:prstGeom prst="rect">
            <a:avLst/>
          </a:prstGeom>
        </p:spPr>
      </p:pic>
      <p:grpSp>
        <p:nvGrpSpPr>
          <p:cNvPr id="21" name="Gruppieren 20"/>
          <p:cNvGrpSpPr/>
          <p:nvPr/>
        </p:nvGrpSpPr>
        <p:grpSpPr>
          <a:xfrm>
            <a:off x="10885146" y="656817"/>
            <a:ext cx="1120651" cy="1207038"/>
            <a:chOff x="11052786" y="656817"/>
            <a:chExt cx="1120651" cy="1207038"/>
          </a:xfrm>
        </p:grpSpPr>
        <p:pic>
          <p:nvPicPr>
            <p:cNvPr id="22" name="Grafik 21"/>
            <p:cNvPicPr>
              <a:picLocks noChangeAspect="1"/>
            </p:cNvPicPr>
            <p:nvPr/>
          </p:nvPicPr>
          <p:blipFill>
            <a:blip r:embed="rId7"/>
            <a:stretch>
              <a:fillRect/>
            </a:stretch>
          </p:blipFill>
          <p:spPr>
            <a:xfrm>
              <a:off x="11052786" y="656817"/>
              <a:ext cx="1120651" cy="1207038"/>
            </a:xfrm>
            <a:prstGeom prst="rect">
              <a:avLst/>
            </a:prstGeom>
          </p:spPr>
        </p:pic>
        <p:cxnSp>
          <p:nvCxnSpPr>
            <p:cNvPr id="23" name="Gerader Verbinder 22"/>
            <p:cNvCxnSpPr/>
            <p:nvPr/>
          </p:nvCxnSpPr>
          <p:spPr>
            <a:xfrm>
              <a:off x="11944350" y="718185"/>
              <a:ext cx="1905" cy="552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36536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6575CC-69D5-D443-D5B7-BF8B18B4E5C8}"/>
              </a:ext>
            </a:extLst>
          </p:cNvPr>
          <p:cNvSpPr txBox="1"/>
          <p:nvPr/>
        </p:nvSpPr>
        <p:spPr>
          <a:xfrm>
            <a:off x="1322417" y="4448890"/>
            <a:ext cx="2122120" cy="369332"/>
          </a:xfrm>
          <a:prstGeom prst="rect">
            <a:avLst/>
          </a:prstGeom>
          <a:noFill/>
          <a:ln>
            <a:solidFill>
              <a:schemeClr val="accent1"/>
            </a:solidFill>
          </a:ln>
        </p:spPr>
        <p:txBody>
          <a:bodyPr wrap="none" rtlCol="0">
            <a:spAutoFit/>
          </a:bodyPr>
          <a:lstStyle/>
          <a:p>
            <a:pPr algn="ctr"/>
            <a:r>
              <a:rPr lang="en-US" b="1" dirty="0"/>
              <a:t>During the semester</a:t>
            </a:r>
          </a:p>
        </p:txBody>
      </p:sp>
      <p:sp>
        <p:nvSpPr>
          <p:cNvPr id="8" name="TextBox 7">
            <a:extLst>
              <a:ext uri="{FF2B5EF4-FFF2-40B4-BE49-F238E27FC236}">
                <a16:creationId xmlns:a16="http://schemas.microsoft.com/office/drawing/2014/main" id="{1C97F30B-6602-6268-C4A8-4FB5BAE6B2C7}"/>
              </a:ext>
            </a:extLst>
          </p:cNvPr>
          <p:cNvSpPr txBox="1"/>
          <p:nvPr/>
        </p:nvSpPr>
        <p:spPr>
          <a:xfrm>
            <a:off x="6353547" y="3302470"/>
            <a:ext cx="3740472" cy="923330"/>
          </a:xfrm>
          <a:prstGeom prst="rect">
            <a:avLst/>
          </a:prstGeom>
          <a:noFill/>
          <a:ln>
            <a:solidFill>
              <a:schemeClr val="accent1"/>
            </a:solidFill>
          </a:ln>
        </p:spPr>
        <p:txBody>
          <a:bodyPr wrap="square" rtlCol="0">
            <a:spAutoFit/>
          </a:bodyPr>
          <a:lstStyle/>
          <a:p>
            <a:r>
              <a:rPr lang="en-US" dirty="0"/>
              <a:t>Solving and presenting one session of exercises during the semester (during the exercise session) </a:t>
            </a:r>
          </a:p>
        </p:txBody>
      </p:sp>
      <p:sp>
        <p:nvSpPr>
          <p:cNvPr id="4" name="TextBox 3">
            <a:extLst>
              <a:ext uri="{FF2B5EF4-FFF2-40B4-BE49-F238E27FC236}">
                <a16:creationId xmlns:a16="http://schemas.microsoft.com/office/drawing/2014/main" id="{44FF48B4-8ED1-49A9-31B2-AD7B9BD9025D}"/>
              </a:ext>
            </a:extLst>
          </p:cNvPr>
          <p:cNvSpPr txBox="1"/>
          <p:nvPr/>
        </p:nvSpPr>
        <p:spPr>
          <a:xfrm>
            <a:off x="1322417" y="2042902"/>
            <a:ext cx="2108398" cy="369332"/>
          </a:xfrm>
          <a:prstGeom prst="rect">
            <a:avLst/>
          </a:prstGeom>
          <a:noFill/>
          <a:ln>
            <a:solidFill>
              <a:schemeClr val="accent1"/>
            </a:solidFill>
          </a:ln>
        </p:spPr>
        <p:txBody>
          <a:bodyPr wrap="none" rtlCol="0">
            <a:spAutoFit/>
          </a:bodyPr>
          <a:lstStyle/>
          <a:p>
            <a:pPr algn="ctr"/>
            <a:r>
              <a:rPr lang="en-US" b="1" dirty="0"/>
              <a:t>Final exam (written)</a:t>
            </a:r>
          </a:p>
        </p:txBody>
      </p:sp>
      <p:cxnSp>
        <p:nvCxnSpPr>
          <p:cNvPr id="7" name="Straight Arrow Connector 6">
            <a:extLst>
              <a:ext uri="{FF2B5EF4-FFF2-40B4-BE49-F238E27FC236}">
                <a16:creationId xmlns:a16="http://schemas.microsoft.com/office/drawing/2014/main" id="{F600642F-1AF0-CBE8-584A-8AA110A0F3DF}"/>
              </a:ext>
            </a:extLst>
          </p:cNvPr>
          <p:cNvCxnSpPr>
            <a:cxnSpLocks/>
          </p:cNvCxnSpPr>
          <p:nvPr/>
        </p:nvCxnSpPr>
        <p:spPr>
          <a:xfrm>
            <a:off x="3633842" y="2227568"/>
            <a:ext cx="2778826"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BC39086-6A7C-2CB5-4C0F-161B8BF7B85A}"/>
              </a:ext>
            </a:extLst>
          </p:cNvPr>
          <p:cNvSpPr txBox="1"/>
          <p:nvPr/>
        </p:nvSpPr>
        <p:spPr>
          <a:xfrm>
            <a:off x="6560581" y="2042902"/>
            <a:ext cx="1344727" cy="369332"/>
          </a:xfrm>
          <a:prstGeom prst="rect">
            <a:avLst/>
          </a:prstGeom>
          <a:solidFill>
            <a:schemeClr val="accent5">
              <a:lumMod val="20000"/>
              <a:lumOff val="80000"/>
            </a:schemeClr>
          </a:solidFill>
          <a:ln>
            <a:solidFill>
              <a:schemeClr val="accent1"/>
            </a:solidFill>
          </a:ln>
        </p:spPr>
        <p:txBody>
          <a:bodyPr wrap="none" rtlCol="0">
            <a:spAutoFit/>
          </a:bodyPr>
          <a:lstStyle/>
          <a:p>
            <a:r>
              <a:rPr lang="en-US" b="1" dirty="0"/>
              <a:t>5.5 points/6</a:t>
            </a:r>
          </a:p>
        </p:txBody>
      </p:sp>
      <p:cxnSp>
        <p:nvCxnSpPr>
          <p:cNvPr id="10" name="Straight Arrow Connector 9">
            <a:extLst>
              <a:ext uri="{FF2B5EF4-FFF2-40B4-BE49-F238E27FC236}">
                <a16:creationId xmlns:a16="http://schemas.microsoft.com/office/drawing/2014/main" id="{A17F52A6-05E4-15E8-2BF0-FDBBF8B6D4C0}"/>
              </a:ext>
            </a:extLst>
          </p:cNvPr>
          <p:cNvCxnSpPr>
            <a:cxnSpLocks/>
          </p:cNvCxnSpPr>
          <p:nvPr/>
        </p:nvCxnSpPr>
        <p:spPr>
          <a:xfrm>
            <a:off x="3647697" y="4633556"/>
            <a:ext cx="2539340" cy="117347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93943F2-D92E-924D-884E-DD0AA039D0D5}"/>
              </a:ext>
            </a:extLst>
          </p:cNvPr>
          <p:cNvCxnSpPr>
            <a:cxnSpLocks/>
          </p:cNvCxnSpPr>
          <p:nvPr/>
        </p:nvCxnSpPr>
        <p:spPr>
          <a:xfrm flipV="1">
            <a:off x="3647697" y="3771997"/>
            <a:ext cx="2539340" cy="86155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060ED6B-AF73-A46A-48AE-136EB4C83325}"/>
              </a:ext>
            </a:extLst>
          </p:cNvPr>
          <p:cNvSpPr txBox="1"/>
          <p:nvPr/>
        </p:nvSpPr>
        <p:spPr>
          <a:xfrm>
            <a:off x="358226" y="369679"/>
            <a:ext cx="5897640" cy="769441"/>
          </a:xfrm>
          <a:prstGeom prst="rect">
            <a:avLst/>
          </a:prstGeom>
          <a:noFill/>
        </p:spPr>
        <p:txBody>
          <a:bodyPr wrap="none" rtlCol="0">
            <a:spAutoFit/>
          </a:bodyPr>
          <a:lstStyle/>
          <a:p>
            <a:r>
              <a:rPr lang="en-US" sz="2200" b="1" dirty="0"/>
              <a:t>Exercise session</a:t>
            </a:r>
            <a:r>
              <a:rPr lang="en-US" sz="2200" dirty="0"/>
              <a:t>: From 15:15h to 16h on Tuesdays</a:t>
            </a:r>
          </a:p>
          <a:p>
            <a:r>
              <a:rPr lang="en-US" sz="2200" b="1" dirty="0"/>
              <a:t>Lecture</a:t>
            </a:r>
            <a:r>
              <a:rPr lang="en-US" sz="2200" dirty="0"/>
              <a:t>: </a:t>
            </a:r>
            <a:r>
              <a:rPr lang="en-US" sz="2200"/>
              <a:t>From 16:15h </a:t>
            </a:r>
            <a:r>
              <a:rPr lang="en-US" sz="2200" dirty="0"/>
              <a:t>to 18h on Tuesdays</a:t>
            </a:r>
          </a:p>
        </p:txBody>
      </p:sp>
      <p:sp>
        <p:nvSpPr>
          <p:cNvPr id="15" name="TextBox 14">
            <a:extLst>
              <a:ext uri="{FF2B5EF4-FFF2-40B4-BE49-F238E27FC236}">
                <a16:creationId xmlns:a16="http://schemas.microsoft.com/office/drawing/2014/main" id="{7D66178C-9ECB-0F70-94D1-23022D42A7E2}"/>
              </a:ext>
            </a:extLst>
          </p:cNvPr>
          <p:cNvSpPr txBox="1"/>
          <p:nvPr/>
        </p:nvSpPr>
        <p:spPr>
          <a:xfrm>
            <a:off x="6353547" y="5499744"/>
            <a:ext cx="3740472" cy="646331"/>
          </a:xfrm>
          <a:prstGeom prst="rect">
            <a:avLst/>
          </a:prstGeom>
          <a:noFill/>
          <a:ln>
            <a:solidFill>
              <a:schemeClr val="accent1"/>
            </a:solidFill>
          </a:ln>
        </p:spPr>
        <p:txBody>
          <a:bodyPr wrap="square" rtlCol="0">
            <a:spAutoFit/>
          </a:bodyPr>
          <a:lstStyle/>
          <a:p>
            <a:r>
              <a:rPr lang="en-US" dirty="0"/>
              <a:t>Solving 5-min quiz (3 questions) at the beginning of each exercise session</a:t>
            </a:r>
          </a:p>
        </p:txBody>
      </p:sp>
      <p:sp>
        <p:nvSpPr>
          <p:cNvPr id="17" name="TextBox 16">
            <a:extLst>
              <a:ext uri="{FF2B5EF4-FFF2-40B4-BE49-F238E27FC236}">
                <a16:creationId xmlns:a16="http://schemas.microsoft.com/office/drawing/2014/main" id="{B8E9915E-775B-EFC2-0762-893E906379C7}"/>
              </a:ext>
            </a:extLst>
          </p:cNvPr>
          <p:cNvSpPr txBox="1"/>
          <p:nvPr/>
        </p:nvSpPr>
        <p:spPr>
          <a:xfrm>
            <a:off x="10308039" y="3579469"/>
            <a:ext cx="1554524" cy="369332"/>
          </a:xfrm>
          <a:prstGeom prst="rect">
            <a:avLst/>
          </a:prstGeom>
          <a:solidFill>
            <a:schemeClr val="accent5">
              <a:lumMod val="20000"/>
              <a:lumOff val="80000"/>
            </a:schemeClr>
          </a:solidFill>
        </p:spPr>
        <p:txBody>
          <a:bodyPr wrap="square">
            <a:spAutoFit/>
          </a:bodyPr>
          <a:lstStyle/>
          <a:p>
            <a:pPr algn="ctr"/>
            <a:r>
              <a:rPr lang="en-US" b="1" dirty="0"/>
              <a:t>0.25 points/6</a:t>
            </a:r>
          </a:p>
        </p:txBody>
      </p:sp>
      <p:sp>
        <p:nvSpPr>
          <p:cNvPr id="18" name="TextBox 17">
            <a:extLst>
              <a:ext uri="{FF2B5EF4-FFF2-40B4-BE49-F238E27FC236}">
                <a16:creationId xmlns:a16="http://schemas.microsoft.com/office/drawing/2014/main" id="{3D448603-CB70-CB80-2715-24F32D886479}"/>
              </a:ext>
            </a:extLst>
          </p:cNvPr>
          <p:cNvSpPr txBox="1"/>
          <p:nvPr/>
        </p:nvSpPr>
        <p:spPr>
          <a:xfrm>
            <a:off x="10308039" y="5622368"/>
            <a:ext cx="1554524" cy="369332"/>
          </a:xfrm>
          <a:prstGeom prst="rect">
            <a:avLst/>
          </a:prstGeom>
          <a:solidFill>
            <a:schemeClr val="accent5">
              <a:lumMod val="20000"/>
              <a:lumOff val="80000"/>
            </a:schemeClr>
          </a:solidFill>
        </p:spPr>
        <p:txBody>
          <a:bodyPr wrap="square">
            <a:spAutoFit/>
          </a:bodyPr>
          <a:lstStyle/>
          <a:p>
            <a:pPr algn="ctr"/>
            <a:r>
              <a:rPr lang="en-US" b="1" dirty="0"/>
              <a:t>0.25 points/6</a:t>
            </a:r>
          </a:p>
        </p:txBody>
      </p:sp>
    </p:spTree>
    <p:extLst>
      <p:ext uri="{BB962C8B-B14F-4D97-AF65-F5344CB8AC3E}">
        <p14:creationId xmlns:p14="http://schemas.microsoft.com/office/powerpoint/2010/main" val="2687059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4949" y="-37008"/>
            <a:ext cx="10515600" cy="1325563"/>
          </a:xfrm>
        </p:spPr>
        <p:txBody>
          <a:bodyPr/>
          <a:lstStyle/>
          <a:p>
            <a:r>
              <a:rPr lang="de-CH" dirty="0"/>
              <a:t>1. Interaction of light </a:t>
            </a:r>
            <a:r>
              <a:rPr lang="de-CH" dirty="0" err="1"/>
              <a:t>with</a:t>
            </a:r>
            <a:r>
              <a:rPr lang="de-CH" dirty="0"/>
              <a:t> matter</a:t>
            </a:r>
            <a:endParaRPr lang="en-US" dirty="0"/>
          </a:p>
        </p:txBody>
      </p:sp>
      <p:sp>
        <p:nvSpPr>
          <p:cNvPr id="12" name="Textfeld 11"/>
          <p:cNvSpPr txBox="1"/>
          <p:nvPr/>
        </p:nvSpPr>
        <p:spPr>
          <a:xfrm>
            <a:off x="344949" y="1288555"/>
            <a:ext cx="11513971" cy="5355312"/>
          </a:xfrm>
          <a:prstGeom prst="rect">
            <a:avLst/>
          </a:prstGeom>
          <a:noFill/>
        </p:spPr>
        <p:txBody>
          <a:bodyPr wrap="square" rtlCol="0">
            <a:spAutoFit/>
          </a:bodyPr>
          <a:lstStyle/>
          <a:p>
            <a:r>
              <a:rPr lang="en-US" dirty="0"/>
              <a:t>One of the pertinent questions to begin with is to ask ourselves what light is. </a:t>
            </a:r>
          </a:p>
          <a:p>
            <a:endParaRPr lang="en-US" dirty="0"/>
          </a:p>
          <a:p>
            <a:r>
              <a:rPr lang="en-US" dirty="0"/>
              <a:t>Since Aristoteles, Euclid, Democritus or Theophrastus the theory of light made lots of back and forth. Today, however, we are in the possession of all the wisdom necessary to tell us more precisely what light is and how it behaves. Those theories may be very complex and therefore we help out sometimes with simpler concepts to describe how light behaves.</a:t>
            </a:r>
          </a:p>
          <a:p>
            <a:endParaRPr lang="en-US" dirty="0"/>
          </a:p>
          <a:p>
            <a:r>
              <a:rPr lang="en-US" dirty="0"/>
              <a:t>Some of the most intriguing questions that were debated are:</a:t>
            </a:r>
          </a:p>
          <a:p>
            <a:endParaRPr lang="en-US" dirty="0"/>
          </a:p>
          <a:p>
            <a:pPr marL="342900" indent="-342900">
              <a:buAutoNum type="arabicPeriod"/>
            </a:pPr>
            <a:r>
              <a:rPr lang="en-US" dirty="0"/>
              <a:t>The nature of light being particles or waves</a:t>
            </a:r>
          </a:p>
          <a:p>
            <a:pPr marL="342900" indent="-342900">
              <a:buAutoNum type="arabicPeriod"/>
            </a:pPr>
            <a:endParaRPr lang="en-US" dirty="0"/>
          </a:p>
          <a:p>
            <a:pPr marL="342900" indent="-342900">
              <a:buAutoNum type="arabicPeriod"/>
            </a:pPr>
            <a:r>
              <a:rPr lang="en-US" dirty="0"/>
              <a:t>The need or the absence of a medium allowing light to travel</a:t>
            </a:r>
          </a:p>
          <a:p>
            <a:pPr marL="342900" indent="-342900">
              <a:buAutoNum type="arabicPeriod"/>
            </a:pPr>
            <a:endParaRPr lang="en-US" dirty="0"/>
          </a:p>
          <a:p>
            <a:pPr marL="342900" indent="-342900">
              <a:buAutoNum type="arabicPeriod"/>
            </a:pPr>
            <a:r>
              <a:rPr lang="en-US" dirty="0"/>
              <a:t>The color of light and the immense spectrum of «invisible» light</a:t>
            </a:r>
          </a:p>
          <a:p>
            <a:pPr marL="342900" indent="-342900">
              <a:buAutoNum type="arabicPeriod"/>
            </a:pPr>
            <a:endParaRPr lang="en-US" dirty="0"/>
          </a:p>
          <a:p>
            <a:pPr marL="342900" indent="-342900">
              <a:buAutoNum type="arabicPeriod"/>
            </a:pPr>
            <a:r>
              <a:rPr lang="en-US" dirty="0"/>
              <a:t>The interaction of light with matter</a:t>
            </a:r>
          </a:p>
          <a:p>
            <a:pPr marL="342900" indent="-342900">
              <a:buAutoNum type="arabicPeriod"/>
            </a:pPr>
            <a:endParaRPr lang="en-US" dirty="0"/>
          </a:p>
          <a:p>
            <a:r>
              <a:rPr lang="en-US" dirty="0"/>
              <a:t>This amazing breadth of knowledge can not be treated in depth in this lecture. Rather, we take an engineering approach to be able to discuss and predict how light would behave under specific conditions when interacting with materials.</a:t>
            </a:r>
          </a:p>
          <a:p>
            <a:r>
              <a:rPr lang="en-US" dirty="0"/>
              <a:t>A few stimulating examples will be given as a brief introduction.</a:t>
            </a:r>
          </a:p>
        </p:txBody>
      </p:sp>
    </p:spTree>
    <p:extLst>
      <p:ext uri="{BB962C8B-B14F-4D97-AF65-F5344CB8AC3E}">
        <p14:creationId xmlns:p14="http://schemas.microsoft.com/office/powerpoint/2010/main" val="4098820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527900" y="405352"/>
            <a:ext cx="3247043" cy="461665"/>
          </a:xfrm>
          <a:prstGeom prst="rect">
            <a:avLst/>
          </a:prstGeom>
          <a:noFill/>
        </p:spPr>
        <p:txBody>
          <a:bodyPr wrap="none" rtlCol="0">
            <a:spAutoFit/>
          </a:bodyPr>
          <a:lstStyle/>
          <a:p>
            <a:r>
              <a:rPr lang="en-US" sz="2400" dirty="0"/>
              <a:t>The color of the blue sky</a:t>
            </a:r>
          </a:p>
        </p:txBody>
      </p:sp>
      <p:pic>
        <p:nvPicPr>
          <p:cNvPr id="2050" name="Picture 2" descr="Bright blue sky with cloud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8158" y="1138987"/>
            <a:ext cx="7953893" cy="4580025"/>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p:cNvSpPr/>
          <p:nvPr/>
        </p:nvSpPr>
        <p:spPr>
          <a:xfrm>
            <a:off x="527900" y="6017997"/>
            <a:ext cx="11265032" cy="646331"/>
          </a:xfrm>
          <a:prstGeom prst="rect">
            <a:avLst/>
          </a:prstGeom>
        </p:spPr>
        <p:txBody>
          <a:bodyPr wrap="square">
            <a:spAutoFit/>
          </a:bodyPr>
          <a:lstStyle/>
          <a:p>
            <a:r>
              <a:rPr lang="en-US" dirty="0"/>
              <a:t>Why is the sky blue knowing that the sun that illuminates it is white as the clouds. </a:t>
            </a:r>
          </a:p>
          <a:p>
            <a:r>
              <a:rPr lang="en-US" dirty="0"/>
              <a:t>Note: if we look at condensed sky (i.e. liquid nitrogen) we do not observe a blueish hue. </a:t>
            </a:r>
          </a:p>
        </p:txBody>
      </p:sp>
    </p:spTree>
    <p:extLst>
      <p:ext uri="{BB962C8B-B14F-4D97-AF65-F5344CB8AC3E}">
        <p14:creationId xmlns:p14="http://schemas.microsoft.com/office/powerpoint/2010/main" val="2195129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527900" y="405352"/>
            <a:ext cx="1969450" cy="461665"/>
          </a:xfrm>
          <a:prstGeom prst="rect">
            <a:avLst/>
          </a:prstGeom>
          <a:noFill/>
        </p:spPr>
        <p:txBody>
          <a:bodyPr wrap="none" rtlCol="0">
            <a:spAutoFit/>
          </a:bodyPr>
          <a:lstStyle/>
          <a:p>
            <a:r>
              <a:rPr lang="de-CH" sz="2400" dirty="0" err="1"/>
              <a:t>Etched</a:t>
            </a:r>
            <a:r>
              <a:rPr lang="de-CH" sz="2400" dirty="0"/>
              <a:t> </a:t>
            </a:r>
            <a:r>
              <a:rPr lang="de-CH" sz="2400" dirty="0" err="1"/>
              <a:t>glasses</a:t>
            </a:r>
            <a:endParaRPr lang="en-US" sz="2400" dirty="0"/>
          </a:p>
        </p:txBody>
      </p:sp>
      <p:pic>
        <p:nvPicPr>
          <p:cNvPr id="5" name="Grafik 4"/>
          <p:cNvPicPr>
            <a:picLocks noChangeAspect="1"/>
          </p:cNvPicPr>
          <p:nvPr/>
        </p:nvPicPr>
        <p:blipFill>
          <a:blip r:embed="rId2"/>
          <a:stretch>
            <a:fillRect/>
          </a:stretch>
        </p:blipFill>
        <p:spPr>
          <a:xfrm>
            <a:off x="1818174" y="1209700"/>
            <a:ext cx="7998926" cy="4759777"/>
          </a:xfrm>
          <a:prstGeom prst="rect">
            <a:avLst/>
          </a:prstGeom>
        </p:spPr>
      </p:pic>
      <p:sp>
        <p:nvSpPr>
          <p:cNvPr id="6" name="Rechteck 5"/>
          <p:cNvSpPr/>
          <p:nvPr/>
        </p:nvSpPr>
        <p:spPr>
          <a:xfrm>
            <a:off x="527900" y="6017997"/>
            <a:ext cx="11265032" cy="369332"/>
          </a:xfrm>
          <a:prstGeom prst="rect">
            <a:avLst/>
          </a:prstGeom>
        </p:spPr>
        <p:txBody>
          <a:bodyPr wrap="square">
            <a:spAutoFit/>
          </a:bodyPr>
          <a:lstStyle/>
          <a:p>
            <a:r>
              <a:rPr lang="en-US" dirty="0"/>
              <a:t>Glass is transparent. The etched surfaces appear whitish</a:t>
            </a:r>
          </a:p>
        </p:txBody>
      </p:sp>
    </p:spTree>
    <p:extLst>
      <p:ext uri="{BB962C8B-B14F-4D97-AF65-F5344CB8AC3E}">
        <p14:creationId xmlns:p14="http://schemas.microsoft.com/office/powerpoint/2010/main" val="1013011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527900" y="405352"/>
            <a:ext cx="1273490" cy="461665"/>
          </a:xfrm>
          <a:prstGeom prst="rect">
            <a:avLst/>
          </a:prstGeom>
          <a:noFill/>
        </p:spPr>
        <p:txBody>
          <a:bodyPr wrap="none" rtlCol="0">
            <a:spAutoFit/>
          </a:bodyPr>
          <a:lstStyle/>
          <a:p>
            <a:r>
              <a:rPr lang="de-CH" sz="2400" dirty="0"/>
              <a:t>Rainbow</a:t>
            </a:r>
            <a:endParaRPr lang="en-US" sz="2400" dirty="0"/>
          </a:p>
        </p:txBody>
      </p:sp>
      <p:sp>
        <p:nvSpPr>
          <p:cNvPr id="5" name="Rechteck 4"/>
          <p:cNvSpPr/>
          <p:nvPr/>
        </p:nvSpPr>
        <p:spPr>
          <a:xfrm>
            <a:off x="527900" y="1436760"/>
            <a:ext cx="4773773" cy="923330"/>
          </a:xfrm>
          <a:prstGeom prst="rect">
            <a:avLst/>
          </a:prstGeom>
        </p:spPr>
        <p:txBody>
          <a:bodyPr wrap="square">
            <a:spAutoFit/>
          </a:bodyPr>
          <a:lstStyle/>
          <a:p>
            <a:r>
              <a:rPr lang="en-US" dirty="0"/>
              <a:t>Four to seven colors can be seen. In some cases a much fainter second rainbow is observed at the same time. </a:t>
            </a:r>
          </a:p>
        </p:txBody>
      </p:sp>
      <p:pic>
        <p:nvPicPr>
          <p:cNvPr id="3" name="Grafik 2"/>
          <p:cNvPicPr>
            <a:picLocks noChangeAspect="1"/>
          </p:cNvPicPr>
          <p:nvPr/>
        </p:nvPicPr>
        <p:blipFill>
          <a:blip r:embed="rId2"/>
          <a:stretch>
            <a:fillRect/>
          </a:stretch>
        </p:blipFill>
        <p:spPr>
          <a:xfrm>
            <a:off x="5695103" y="405353"/>
            <a:ext cx="5884987" cy="6230398"/>
          </a:xfrm>
          <a:prstGeom prst="rect">
            <a:avLst/>
          </a:prstGeom>
        </p:spPr>
      </p:pic>
      <p:grpSp>
        <p:nvGrpSpPr>
          <p:cNvPr id="7" name="Gruppieren 6"/>
          <p:cNvGrpSpPr/>
          <p:nvPr/>
        </p:nvGrpSpPr>
        <p:grpSpPr>
          <a:xfrm>
            <a:off x="552720" y="3016418"/>
            <a:ext cx="4748953" cy="2844631"/>
            <a:chOff x="552720" y="2864018"/>
            <a:chExt cx="4748953" cy="2844631"/>
          </a:xfrm>
        </p:grpSpPr>
        <p:pic>
          <p:nvPicPr>
            <p:cNvPr id="2" name="Grafik 1"/>
            <p:cNvPicPr>
              <a:picLocks noChangeAspect="1"/>
            </p:cNvPicPr>
            <p:nvPr/>
          </p:nvPicPr>
          <p:blipFill>
            <a:blip r:embed="rId3"/>
            <a:stretch>
              <a:fillRect/>
            </a:stretch>
          </p:blipFill>
          <p:spPr>
            <a:xfrm>
              <a:off x="552720" y="2864018"/>
              <a:ext cx="4748953" cy="2844631"/>
            </a:xfrm>
            <a:prstGeom prst="rect">
              <a:avLst/>
            </a:prstGeom>
          </p:spPr>
        </p:pic>
        <p:sp>
          <p:nvSpPr>
            <p:cNvPr id="6" name="Rechteck 5"/>
            <p:cNvSpPr/>
            <p:nvPr/>
          </p:nvSpPr>
          <p:spPr>
            <a:xfrm>
              <a:off x="4095750" y="5492750"/>
              <a:ext cx="1136650" cy="19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7555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527900" y="405352"/>
            <a:ext cx="2177134" cy="461665"/>
          </a:xfrm>
          <a:prstGeom prst="rect">
            <a:avLst/>
          </a:prstGeom>
          <a:noFill/>
        </p:spPr>
        <p:txBody>
          <a:bodyPr wrap="none" rtlCol="0">
            <a:spAutoFit/>
          </a:bodyPr>
          <a:lstStyle/>
          <a:p>
            <a:r>
              <a:rPr lang="de-CH" sz="2400" dirty="0"/>
              <a:t>Peacock </a:t>
            </a:r>
            <a:r>
              <a:rPr lang="de-CH" sz="2400" dirty="0" err="1"/>
              <a:t>feather</a:t>
            </a:r>
            <a:endParaRPr lang="en-US" sz="2400" dirty="0"/>
          </a:p>
        </p:txBody>
      </p:sp>
      <p:sp>
        <p:nvSpPr>
          <p:cNvPr id="5" name="Rechteck 4"/>
          <p:cNvSpPr/>
          <p:nvPr/>
        </p:nvSpPr>
        <p:spPr>
          <a:xfrm>
            <a:off x="527900" y="1436760"/>
            <a:ext cx="3092755" cy="923330"/>
          </a:xfrm>
          <a:prstGeom prst="rect">
            <a:avLst/>
          </a:prstGeom>
        </p:spPr>
        <p:txBody>
          <a:bodyPr wrap="square">
            <a:spAutoFit/>
          </a:bodyPr>
          <a:lstStyle/>
          <a:p>
            <a:r>
              <a:rPr lang="en-US" dirty="0"/>
              <a:t>Glittery colors appear on the feathers of a peacock under sun light.</a:t>
            </a:r>
          </a:p>
        </p:txBody>
      </p:sp>
      <p:pic>
        <p:nvPicPr>
          <p:cNvPr id="6" name="Grafik 5"/>
          <p:cNvPicPr>
            <a:picLocks noChangeAspect="1"/>
          </p:cNvPicPr>
          <p:nvPr/>
        </p:nvPicPr>
        <p:blipFill>
          <a:blip r:embed="rId2"/>
          <a:stretch>
            <a:fillRect/>
          </a:stretch>
        </p:blipFill>
        <p:spPr>
          <a:xfrm>
            <a:off x="4113832" y="1024035"/>
            <a:ext cx="7749521" cy="5164329"/>
          </a:xfrm>
          <a:prstGeom prst="rect">
            <a:avLst/>
          </a:prstGeom>
        </p:spPr>
      </p:pic>
      <p:pic>
        <p:nvPicPr>
          <p:cNvPr id="7" name="Grafik 6"/>
          <p:cNvPicPr>
            <a:picLocks noChangeAspect="1"/>
          </p:cNvPicPr>
          <p:nvPr/>
        </p:nvPicPr>
        <p:blipFill>
          <a:blip r:embed="rId3"/>
          <a:stretch>
            <a:fillRect/>
          </a:stretch>
        </p:blipFill>
        <p:spPr>
          <a:xfrm>
            <a:off x="645730" y="3585536"/>
            <a:ext cx="3253535" cy="2602828"/>
          </a:xfrm>
          <a:prstGeom prst="rect">
            <a:avLst/>
          </a:prstGeom>
        </p:spPr>
      </p:pic>
    </p:spTree>
    <p:extLst>
      <p:ext uri="{BB962C8B-B14F-4D97-AF65-F5344CB8AC3E}">
        <p14:creationId xmlns:p14="http://schemas.microsoft.com/office/powerpoint/2010/main" val="142407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81" y="3357892"/>
            <a:ext cx="3480682" cy="2775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5" name="Textfeld 4"/>
          <p:cNvSpPr txBox="1"/>
          <p:nvPr/>
        </p:nvSpPr>
        <p:spPr>
          <a:xfrm>
            <a:off x="527900" y="405352"/>
            <a:ext cx="1852110" cy="461665"/>
          </a:xfrm>
          <a:prstGeom prst="rect">
            <a:avLst/>
          </a:prstGeom>
          <a:noFill/>
        </p:spPr>
        <p:txBody>
          <a:bodyPr wrap="none" rtlCol="0">
            <a:spAutoFit/>
          </a:bodyPr>
          <a:lstStyle/>
          <a:p>
            <a:r>
              <a:rPr lang="en-US" sz="2400" dirty="0"/>
              <a:t>Birefringence</a:t>
            </a:r>
          </a:p>
        </p:txBody>
      </p:sp>
      <p:sp>
        <p:nvSpPr>
          <p:cNvPr id="6" name="Rechteck 5"/>
          <p:cNvSpPr/>
          <p:nvPr/>
        </p:nvSpPr>
        <p:spPr>
          <a:xfrm>
            <a:off x="527900" y="1436760"/>
            <a:ext cx="3092755" cy="646331"/>
          </a:xfrm>
          <a:prstGeom prst="rect">
            <a:avLst/>
          </a:prstGeom>
        </p:spPr>
        <p:txBody>
          <a:bodyPr wrap="square">
            <a:spAutoFit/>
          </a:bodyPr>
          <a:lstStyle/>
          <a:p>
            <a:r>
              <a:rPr lang="en-US" dirty="0"/>
              <a:t>Two images are seen through a birefringent crystal.</a:t>
            </a:r>
          </a:p>
        </p:txBody>
      </p:sp>
      <p:pic>
        <p:nvPicPr>
          <p:cNvPr id="8" name="Grafik 7"/>
          <p:cNvPicPr>
            <a:picLocks noChangeAspect="1"/>
          </p:cNvPicPr>
          <p:nvPr/>
        </p:nvPicPr>
        <p:blipFill>
          <a:blip r:embed="rId3"/>
          <a:stretch>
            <a:fillRect/>
          </a:stretch>
        </p:blipFill>
        <p:spPr>
          <a:xfrm>
            <a:off x="3912755" y="796035"/>
            <a:ext cx="7595090" cy="5265929"/>
          </a:xfrm>
          <a:prstGeom prst="rect">
            <a:avLst/>
          </a:prstGeom>
        </p:spPr>
      </p:pic>
    </p:spTree>
    <p:extLst>
      <p:ext uri="{BB962C8B-B14F-4D97-AF65-F5344CB8AC3E}">
        <p14:creationId xmlns:p14="http://schemas.microsoft.com/office/powerpoint/2010/main" val="116705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778</Words>
  <Application>Microsoft Office PowerPoint</Application>
  <PresentationFormat>Breitbild</PresentationFormat>
  <Paragraphs>96</Paragraphs>
  <Slides>19</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19</vt:i4>
      </vt:variant>
    </vt:vector>
  </HeadingPairs>
  <TitlesOfParts>
    <vt:vector size="25" baseType="lpstr">
      <vt:lpstr>Arial</vt:lpstr>
      <vt:lpstr>Calibri</vt:lpstr>
      <vt:lpstr>Calibri Light</vt:lpstr>
      <vt:lpstr>CharisSIL</vt:lpstr>
      <vt:lpstr>Segoe UI</vt:lpstr>
      <vt:lpstr>Office</vt:lpstr>
      <vt:lpstr>Optical Properties of Materials</vt:lpstr>
      <vt:lpstr>Overview of the lecture</vt:lpstr>
      <vt:lpstr>PowerPoint-Präsentation</vt:lpstr>
      <vt:lpstr>1. Interaction of light with matter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Empa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Nüesch, Frank</dc:creator>
  <cp:lastModifiedBy>Nüesch, Frank</cp:lastModifiedBy>
  <cp:revision>68</cp:revision>
  <dcterms:created xsi:type="dcterms:W3CDTF">2022-01-03T13:17:35Z</dcterms:created>
  <dcterms:modified xsi:type="dcterms:W3CDTF">2025-02-17T09:04:29Z</dcterms:modified>
</cp:coreProperties>
</file>